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Lst>
  <p:sldSz cx="9144000" cy="5143500" type="screen16x9"/>
  <p:notesSz cx="6858000" cy="9144000"/>
  <p:embeddedFontLst>
    <p:embeddedFont>
      <p:font typeface="Book Antiqua" panose="02040602050305030304" pitchFamily="18" charset="0"/>
      <p:regular r:id="rId19"/>
      <p:bold r:id="rId20"/>
      <p:italic r:id="rId21"/>
      <p:boldItalic r:id="rId22"/>
    </p:embeddedFont>
    <p:embeddedFont>
      <p:font typeface="Lexend Deca" panose="020B0604020202020204" charset="0"/>
      <p:regular r:id="rId23"/>
    </p:embeddedFont>
    <p:embeddedFont>
      <p:font typeface="Muli" panose="020B0604020202020204"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 ramos zapana" initials="frz" lastIdx="1" clrIdx="0">
    <p:extLst>
      <p:ext uri="{19B8F6BF-5375-455C-9EA6-DF929625EA0E}">
        <p15:presenceInfo xmlns:p15="http://schemas.microsoft.com/office/powerpoint/2012/main" userId="22a0fce76c3e01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714C06-38BB-4A42-BE0A-AC698649DFCB}">
  <a:tblStyle styleId="{28714C06-38BB-4A42-BE0A-AC698649DFC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C819C40-AFEB-4EFE-8A8C-DA0982023F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Big circuit">
  <p:cSld name="Blank · Big circuit">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extLst>
      <p:ext uri="{BB962C8B-B14F-4D97-AF65-F5344CB8AC3E}">
        <p14:creationId xmlns:p14="http://schemas.microsoft.com/office/powerpoint/2010/main" val="7033627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11317" y="2066781"/>
            <a:ext cx="5398367" cy="1205867"/>
          </a:xfrm>
          <a:prstGeom prst="rect">
            <a:avLst/>
          </a:prstGeom>
        </p:spPr>
        <p:txBody>
          <a:bodyPr spcFirstLastPara="1" wrap="square" lIns="0" tIns="0" rIns="0" bIns="0" anchor="ctr" anchorCtr="0">
            <a:noAutofit/>
          </a:bodyPr>
          <a:lstStyle/>
          <a:p>
            <a:pPr algn="ctr"/>
            <a:r>
              <a:rPr lang="en" dirty="0"/>
              <a:t>INF 271</a:t>
            </a:r>
            <a:br>
              <a:rPr lang="en" dirty="0"/>
            </a:br>
            <a:r>
              <a:rPr lang="en" sz="3200" dirty="0"/>
              <a:t>TEORÍA DE SISTEMAS Y MODELOS</a:t>
            </a:r>
            <a:br>
              <a:rPr lang="en" sz="4000" dirty="0"/>
            </a:br>
            <a:br>
              <a:rPr lang="en" sz="4000" dirty="0"/>
            </a:br>
            <a:r>
              <a:rPr lang="en-US" sz="2800" dirty="0">
                <a:effectLst/>
                <a:latin typeface="Book Antiqua" panose="02040602050305030304" pitchFamily="18" charset="0"/>
                <a:ea typeface="Book Antiqua" panose="02040602050305030304" pitchFamily="18" charset="0"/>
                <a:cs typeface="Book Antiqua" panose="02040602050305030304" pitchFamily="18" charset="0"/>
              </a:rPr>
              <a:t>Modelo de vacunación en un centro de salud con 10 equipos</a:t>
            </a:r>
            <a:br>
              <a:rPr lang="en-US" sz="2800" dirty="0">
                <a:effectLst/>
                <a:latin typeface="Book Antiqua" panose="02040602050305030304" pitchFamily="18" charset="0"/>
                <a:ea typeface="Book Antiqua" panose="02040602050305030304" pitchFamily="18" charset="0"/>
                <a:cs typeface="Book Antiqua" panose="02040602050305030304" pitchFamily="18" charset="0"/>
              </a:rPr>
            </a:br>
            <a:br>
              <a:rPr lang="es-BO" sz="2800" dirty="0">
                <a:effectLst/>
                <a:latin typeface="Times New Roman" panose="02020603050405020304" pitchFamily="18" charset="0"/>
                <a:ea typeface="Times New Roman" panose="02020603050405020304" pitchFamily="18" charset="0"/>
              </a:rPr>
            </a:br>
            <a:br>
              <a:rPr lang="en" sz="2800" dirty="0"/>
            </a:br>
            <a:r>
              <a:rPr lang="en" sz="2800" dirty="0"/>
              <a:t>Univ. Fabio Juan Ramos Zapana</a:t>
            </a:r>
            <a:endParaRPr sz="2800"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4671889" y="324356"/>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702D3B7-5235-48FA-9D16-403D996B75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10</a:t>
            </a:fld>
            <a:endParaRPr lang="es-BO"/>
          </a:p>
        </p:txBody>
      </p:sp>
      <p:sp>
        <p:nvSpPr>
          <p:cNvPr id="3" name="Título 2">
            <a:extLst>
              <a:ext uri="{FF2B5EF4-FFF2-40B4-BE49-F238E27FC236}">
                <a16:creationId xmlns:a16="http://schemas.microsoft.com/office/drawing/2014/main" id="{F59CF7D3-06BB-44BA-9C79-C4A437BD7B37}"/>
              </a:ext>
            </a:extLst>
          </p:cNvPr>
          <p:cNvSpPr txBox="1">
            <a:spLocks/>
          </p:cNvSpPr>
          <p:nvPr/>
        </p:nvSpPr>
        <p:spPr>
          <a:xfrm>
            <a:off x="388089" y="226820"/>
            <a:ext cx="7735186"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solidFill>
                  <a:schemeClr val="bg1"/>
                </a:solidFill>
              </a:rPr>
              <a:t>Procedimiento de vacunación en Cota </a:t>
            </a:r>
            <a:r>
              <a:rPr lang="es-ES" sz="2800" dirty="0" err="1">
                <a:solidFill>
                  <a:schemeClr val="bg1"/>
                </a:solidFill>
              </a:rPr>
              <a:t>Cota</a:t>
            </a:r>
            <a:r>
              <a:rPr lang="es-ES" sz="2800" dirty="0">
                <a:solidFill>
                  <a:schemeClr val="bg1"/>
                </a:solidFill>
              </a:rPr>
              <a:t>.</a:t>
            </a:r>
            <a:endParaRPr lang="es-BO" sz="2800" dirty="0">
              <a:solidFill>
                <a:schemeClr val="bg1"/>
              </a:solidFill>
            </a:endParaRPr>
          </a:p>
        </p:txBody>
      </p:sp>
      <p:sp>
        <p:nvSpPr>
          <p:cNvPr id="4" name="Título 2">
            <a:extLst>
              <a:ext uri="{FF2B5EF4-FFF2-40B4-BE49-F238E27FC236}">
                <a16:creationId xmlns:a16="http://schemas.microsoft.com/office/drawing/2014/main" id="{46DCCC08-6727-409F-BE2C-829FF899D999}"/>
              </a:ext>
            </a:extLst>
          </p:cNvPr>
          <p:cNvSpPr txBox="1">
            <a:spLocks/>
          </p:cNvSpPr>
          <p:nvPr/>
        </p:nvSpPr>
        <p:spPr>
          <a:xfrm>
            <a:off x="258267" y="1293619"/>
            <a:ext cx="4415333" cy="33461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1800" dirty="0">
                <a:solidFill>
                  <a:schemeClr val="bg1"/>
                </a:solidFill>
              </a:rPr>
              <a:t>Posterior al registro es que el paciente pasa a una nueva fila, esta vez para la acción de vacunación en sí, por parte de los médicos y enfermeras del establecimiento.</a:t>
            </a:r>
          </a:p>
          <a:p>
            <a:pPr algn="just"/>
            <a:r>
              <a:rPr lang="es-ES" sz="1800" dirty="0">
                <a:solidFill>
                  <a:schemeClr val="bg1"/>
                </a:solidFill>
              </a:rPr>
              <a:t>Es acá donde también se presentan diferentes tipos de demora, ya que en esta parte los pacientes tienen mas preguntas hacia los galenos para el tiempo post vacuna.</a:t>
            </a:r>
            <a:endParaRPr lang="es-BO" sz="1800" dirty="0">
              <a:solidFill>
                <a:schemeClr val="bg1"/>
              </a:solidFill>
            </a:endParaRPr>
          </a:p>
        </p:txBody>
      </p:sp>
      <p:pic>
        <p:nvPicPr>
          <p:cNvPr id="6" name="Imagen 5">
            <a:extLst>
              <a:ext uri="{FF2B5EF4-FFF2-40B4-BE49-F238E27FC236}">
                <a16:creationId xmlns:a16="http://schemas.microsoft.com/office/drawing/2014/main" id="{9CAE52B5-AD61-4AD5-AFEA-9424113D9D25}"/>
              </a:ext>
            </a:extLst>
          </p:cNvPr>
          <p:cNvPicPr>
            <a:picLocks noChangeAspect="1"/>
          </p:cNvPicPr>
          <p:nvPr/>
        </p:nvPicPr>
        <p:blipFill>
          <a:blip r:embed="rId2"/>
          <a:stretch>
            <a:fillRect/>
          </a:stretch>
        </p:blipFill>
        <p:spPr>
          <a:xfrm>
            <a:off x="4673600" y="1038578"/>
            <a:ext cx="4082311" cy="3510844"/>
          </a:xfrm>
          <a:prstGeom prst="rect">
            <a:avLst/>
          </a:prstGeom>
        </p:spPr>
      </p:pic>
    </p:spTree>
    <p:extLst>
      <p:ext uri="{BB962C8B-B14F-4D97-AF65-F5344CB8AC3E}">
        <p14:creationId xmlns:p14="http://schemas.microsoft.com/office/powerpoint/2010/main" val="2510541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FA79B8-8401-4EB2-858E-721EF4440F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11</a:t>
            </a:fld>
            <a:endParaRPr lang="es-BO"/>
          </a:p>
        </p:txBody>
      </p:sp>
      <p:sp>
        <p:nvSpPr>
          <p:cNvPr id="3" name="Título 2">
            <a:extLst>
              <a:ext uri="{FF2B5EF4-FFF2-40B4-BE49-F238E27FC236}">
                <a16:creationId xmlns:a16="http://schemas.microsoft.com/office/drawing/2014/main" id="{8582A7CF-08FD-4A97-ACAC-873BA9455EBC}"/>
              </a:ext>
            </a:extLst>
          </p:cNvPr>
          <p:cNvSpPr txBox="1">
            <a:spLocks/>
          </p:cNvSpPr>
          <p:nvPr/>
        </p:nvSpPr>
        <p:spPr>
          <a:xfrm>
            <a:off x="388089" y="226820"/>
            <a:ext cx="7735186"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solidFill>
                  <a:schemeClr val="bg1"/>
                </a:solidFill>
              </a:rPr>
              <a:t>Procedimiento de vacunación en Cota Cota.</a:t>
            </a:r>
            <a:endParaRPr lang="es-BO" sz="2800" dirty="0">
              <a:solidFill>
                <a:schemeClr val="bg1"/>
              </a:solidFill>
            </a:endParaRPr>
          </a:p>
        </p:txBody>
      </p:sp>
      <p:sp>
        <p:nvSpPr>
          <p:cNvPr id="4" name="Título 2">
            <a:extLst>
              <a:ext uri="{FF2B5EF4-FFF2-40B4-BE49-F238E27FC236}">
                <a16:creationId xmlns:a16="http://schemas.microsoft.com/office/drawing/2014/main" id="{E475F8A6-61C7-45CA-AD73-771B0D96403A}"/>
              </a:ext>
            </a:extLst>
          </p:cNvPr>
          <p:cNvSpPr txBox="1">
            <a:spLocks/>
          </p:cNvSpPr>
          <p:nvPr/>
        </p:nvSpPr>
        <p:spPr>
          <a:xfrm>
            <a:off x="246978" y="1386620"/>
            <a:ext cx="4584666" cy="29821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1800" dirty="0">
                <a:solidFill>
                  <a:schemeClr val="bg1"/>
                </a:solidFill>
              </a:rPr>
              <a:t>Una vez administrada la vacuna el paciente por recomendaciones medicas debe esperar en el área de Control, por el lapso de 15 minutos para ver si tiene alguna reacción desfavorable por la vacuna.</a:t>
            </a:r>
          </a:p>
          <a:p>
            <a:pPr algn="just"/>
            <a:r>
              <a:rPr lang="es-ES" sz="1800" dirty="0">
                <a:solidFill>
                  <a:schemeClr val="bg1"/>
                </a:solidFill>
              </a:rPr>
              <a:t>Después de este tiempo el paciente ya puede abandonar el centro de vacunación.</a:t>
            </a:r>
            <a:r>
              <a:rPr lang="es-ES" sz="2800" dirty="0"/>
              <a:t> </a:t>
            </a:r>
            <a:endParaRPr lang="es-BO" sz="2800" dirty="0"/>
          </a:p>
        </p:txBody>
      </p:sp>
      <p:pic>
        <p:nvPicPr>
          <p:cNvPr id="6" name="Imagen 5">
            <a:extLst>
              <a:ext uri="{FF2B5EF4-FFF2-40B4-BE49-F238E27FC236}">
                <a16:creationId xmlns:a16="http://schemas.microsoft.com/office/drawing/2014/main" id="{CF2FE7D5-BD28-42A7-BE59-E5C87EEC9BAE}"/>
              </a:ext>
            </a:extLst>
          </p:cNvPr>
          <p:cNvPicPr>
            <a:picLocks noChangeAspect="1"/>
          </p:cNvPicPr>
          <p:nvPr/>
        </p:nvPicPr>
        <p:blipFill>
          <a:blip r:embed="rId2"/>
          <a:stretch>
            <a:fillRect/>
          </a:stretch>
        </p:blipFill>
        <p:spPr>
          <a:xfrm>
            <a:off x="4831644" y="1117600"/>
            <a:ext cx="3648940" cy="3251200"/>
          </a:xfrm>
          <a:prstGeom prst="rect">
            <a:avLst/>
          </a:prstGeom>
        </p:spPr>
      </p:pic>
    </p:spTree>
    <p:extLst>
      <p:ext uri="{BB962C8B-B14F-4D97-AF65-F5344CB8AC3E}">
        <p14:creationId xmlns:p14="http://schemas.microsoft.com/office/powerpoint/2010/main" val="4035995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4D36F35-B629-47CB-A353-CBE503A630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12</a:t>
            </a:fld>
            <a:endParaRPr lang="es-BO"/>
          </a:p>
        </p:txBody>
      </p:sp>
      <p:sp>
        <p:nvSpPr>
          <p:cNvPr id="3" name="Título 2">
            <a:extLst>
              <a:ext uri="{FF2B5EF4-FFF2-40B4-BE49-F238E27FC236}">
                <a16:creationId xmlns:a16="http://schemas.microsoft.com/office/drawing/2014/main" id="{93B51A1D-0EAD-48F9-9411-A2C2876EF7A4}"/>
              </a:ext>
            </a:extLst>
          </p:cNvPr>
          <p:cNvSpPr txBox="1">
            <a:spLocks/>
          </p:cNvSpPr>
          <p:nvPr/>
        </p:nvSpPr>
        <p:spPr>
          <a:xfrm>
            <a:off x="388089" y="226820"/>
            <a:ext cx="3946844" cy="20309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1800" dirty="0">
                <a:solidFill>
                  <a:schemeClr val="bg1"/>
                </a:solidFill>
              </a:rPr>
              <a:t>Cabe puntualizar que mi persona, junto a compañeros de la carrera fuimos inmunizados con la vacuna Pfizer en el punto de la EMI, donde observé el mismo procedimiento expuesto</a:t>
            </a:r>
            <a:endParaRPr lang="es-BO" sz="1800" dirty="0">
              <a:solidFill>
                <a:schemeClr val="bg1"/>
              </a:solidFill>
            </a:endParaRPr>
          </a:p>
        </p:txBody>
      </p:sp>
      <p:pic>
        <p:nvPicPr>
          <p:cNvPr id="7" name="Imagen 6">
            <a:extLst>
              <a:ext uri="{FF2B5EF4-FFF2-40B4-BE49-F238E27FC236}">
                <a16:creationId xmlns:a16="http://schemas.microsoft.com/office/drawing/2014/main" id="{DEAF91E8-9328-46F4-AB67-C9D3498C4504}"/>
              </a:ext>
            </a:extLst>
          </p:cNvPr>
          <p:cNvPicPr>
            <a:picLocks noChangeAspect="1"/>
          </p:cNvPicPr>
          <p:nvPr/>
        </p:nvPicPr>
        <p:blipFill>
          <a:blip r:embed="rId2"/>
          <a:stretch>
            <a:fillRect/>
          </a:stretch>
        </p:blipFill>
        <p:spPr>
          <a:xfrm>
            <a:off x="4662311" y="122061"/>
            <a:ext cx="4210757" cy="2135717"/>
          </a:xfrm>
          <a:prstGeom prst="rect">
            <a:avLst/>
          </a:prstGeom>
        </p:spPr>
      </p:pic>
      <p:pic>
        <p:nvPicPr>
          <p:cNvPr id="9" name="Imagen 8">
            <a:extLst>
              <a:ext uri="{FF2B5EF4-FFF2-40B4-BE49-F238E27FC236}">
                <a16:creationId xmlns:a16="http://schemas.microsoft.com/office/drawing/2014/main" id="{2D3BFDDB-8533-4134-83F0-E7D7CEE209A3}"/>
              </a:ext>
            </a:extLst>
          </p:cNvPr>
          <p:cNvPicPr>
            <a:picLocks noChangeAspect="1"/>
          </p:cNvPicPr>
          <p:nvPr/>
        </p:nvPicPr>
        <p:blipFill>
          <a:blip r:embed="rId3"/>
          <a:stretch>
            <a:fillRect/>
          </a:stretch>
        </p:blipFill>
        <p:spPr>
          <a:xfrm>
            <a:off x="0" y="2257778"/>
            <a:ext cx="3578578" cy="2885722"/>
          </a:xfrm>
          <a:prstGeom prst="rect">
            <a:avLst/>
          </a:prstGeom>
        </p:spPr>
      </p:pic>
      <p:pic>
        <p:nvPicPr>
          <p:cNvPr id="11" name="Imagen 10">
            <a:extLst>
              <a:ext uri="{FF2B5EF4-FFF2-40B4-BE49-F238E27FC236}">
                <a16:creationId xmlns:a16="http://schemas.microsoft.com/office/drawing/2014/main" id="{DFE6B692-1FD3-427F-9B72-2B743EDE26AB}"/>
              </a:ext>
            </a:extLst>
          </p:cNvPr>
          <p:cNvPicPr>
            <a:picLocks noChangeAspect="1"/>
          </p:cNvPicPr>
          <p:nvPr/>
        </p:nvPicPr>
        <p:blipFill>
          <a:blip r:embed="rId4"/>
          <a:stretch>
            <a:fillRect/>
          </a:stretch>
        </p:blipFill>
        <p:spPr>
          <a:xfrm>
            <a:off x="3160889" y="2257776"/>
            <a:ext cx="2889955" cy="2885723"/>
          </a:xfrm>
          <a:prstGeom prst="rect">
            <a:avLst/>
          </a:prstGeom>
        </p:spPr>
      </p:pic>
      <p:pic>
        <p:nvPicPr>
          <p:cNvPr id="13" name="Imagen 12">
            <a:extLst>
              <a:ext uri="{FF2B5EF4-FFF2-40B4-BE49-F238E27FC236}">
                <a16:creationId xmlns:a16="http://schemas.microsoft.com/office/drawing/2014/main" id="{2F6FEC0A-28CF-4C2C-9392-715990AFBB74}"/>
              </a:ext>
            </a:extLst>
          </p:cNvPr>
          <p:cNvPicPr>
            <a:picLocks noChangeAspect="1"/>
          </p:cNvPicPr>
          <p:nvPr/>
        </p:nvPicPr>
        <p:blipFill>
          <a:blip r:embed="rId5"/>
          <a:stretch>
            <a:fillRect/>
          </a:stretch>
        </p:blipFill>
        <p:spPr>
          <a:xfrm>
            <a:off x="6050844" y="2257776"/>
            <a:ext cx="3093156" cy="2885724"/>
          </a:xfrm>
          <a:prstGeom prst="rect">
            <a:avLst/>
          </a:prstGeom>
        </p:spPr>
      </p:pic>
    </p:spTree>
    <p:extLst>
      <p:ext uri="{BB962C8B-B14F-4D97-AF65-F5344CB8AC3E}">
        <p14:creationId xmlns:p14="http://schemas.microsoft.com/office/powerpoint/2010/main" val="2355779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445F54C-97D7-4942-809B-6DC4AF8D4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13</a:t>
            </a:fld>
            <a:endParaRPr lang="es-BO"/>
          </a:p>
        </p:txBody>
      </p:sp>
      <p:sp>
        <p:nvSpPr>
          <p:cNvPr id="3" name="Título 2">
            <a:extLst>
              <a:ext uri="{FF2B5EF4-FFF2-40B4-BE49-F238E27FC236}">
                <a16:creationId xmlns:a16="http://schemas.microsoft.com/office/drawing/2014/main" id="{464C2C20-6B73-4ED3-AFC9-C275B0C46378}"/>
              </a:ext>
            </a:extLst>
          </p:cNvPr>
          <p:cNvSpPr txBox="1">
            <a:spLocks/>
          </p:cNvSpPr>
          <p:nvPr/>
        </p:nvSpPr>
        <p:spPr>
          <a:xfrm>
            <a:off x="388089" y="226820"/>
            <a:ext cx="7735186"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2800" dirty="0">
                <a:solidFill>
                  <a:schemeClr val="bg1"/>
                </a:solidFill>
              </a:rPr>
              <a:t>Diagrama causal</a:t>
            </a:r>
            <a:endParaRPr lang="es-BO" sz="2800" dirty="0">
              <a:solidFill>
                <a:schemeClr val="bg1"/>
              </a:solidFill>
            </a:endParaRPr>
          </a:p>
        </p:txBody>
      </p:sp>
      <p:pic>
        <p:nvPicPr>
          <p:cNvPr id="4" name="Imagen 3">
            <a:extLst>
              <a:ext uri="{FF2B5EF4-FFF2-40B4-BE49-F238E27FC236}">
                <a16:creationId xmlns:a16="http://schemas.microsoft.com/office/drawing/2014/main" id="{F55AECE5-4375-4E43-8E38-41ACBEDE92DE}"/>
              </a:ext>
            </a:extLst>
          </p:cNvPr>
          <p:cNvPicPr/>
          <p:nvPr/>
        </p:nvPicPr>
        <p:blipFill rotWithShape="1">
          <a:blip r:embed="rId2"/>
          <a:srcRect l="18980" t="29166" r="6020" b="13750"/>
          <a:stretch/>
        </p:blipFill>
        <p:spPr bwMode="auto">
          <a:xfrm>
            <a:off x="1264356" y="1061156"/>
            <a:ext cx="7066844" cy="36886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473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0C8A77C-5795-4FE4-A788-E19904EF37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14</a:t>
            </a:fld>
            <a:endParaRPr lang="es-BO"/>
          </a:p>
        </p:txBody>
      </p:sp>
      <p:sp>
        <p:nvSpPr>
          <p:cNvPr id="4" name="CuadroTexto 3">
            <a:extLst>
              <a:ext uri="{FF2B5EF4-FFF2-40B4-BE49-F238E27FC236}">
                <a16:creationId xmlns:a16="http://schemas.microsoft.com/office/drawing/2014/main" id="{E0B6BBF2-1339-4A71-B1D7-0D87053CE813}"/>
              </a:ext>
            </a:extLst>
          </p:cNvPr>
          <p:cNvSpPr txBox="1"/>
          <p:nvPr/>
        </p:nvSpPr>
        <p:spPr>
          <a:xfrm>
            <a:off x="1134532" y="495223"/>
            <a:ext cx="6462889" cy="769441"/>
          </a:xfrm>
          <a:prstGeom prst="rect">
            <a:avLst/>
          </a:prstGeom>
          <a:noFill/>
        </p:spPr>
        <p:txBody>
          <a:bodyPr wrap="square">
            <a:spAutoFit/>
          </a:bodyPr>
          <a:lstStyle/>
          <a:p>
            <a:pPr algn="ctr"/>
            <a:r>
              <a:rPr lang="es-ES" sz="4400" dirty="0">
                <a:solidFill>
                  <a:schemeClr val="bg1"/>
                </a:solidFill>
              </a:rPr>
              <a:t>Diagrama Forrester</a:t>
            </a:r>
            <a:endParaRPr lang="es-BO" sz="4400" dirty="0">
              <a:solidFill>
                <a:schemeClr val="bg1"/>
              </a:solidFill>
            </a:endParaRPr>
          </a:p>
        </p:txBody>
      </p:sp>
      <p:pic>
        <p:nvPicPr>
          <p:cNvPr id="5" name="Imagen 4">
            <a:extLst>
              <a:ext uri="{FF2B5EF4-FFF2-40B4-BE49-F238E27FC236}">
                <a16:creationId xmlns:a16="http://schemas.microsoft.com/office/drawing/2014/main" id="{46B53EBB-C640-4303-870E-9915AC3AE69F}"/>
              </a:ext>
            </a:extLst>
          </p:cNvPr>
          <p:cNvPicPr/>
          <p:nvPr/>
        </p:nvPicPr>
        <p:blipFill rotWithShape="1">
          <a:blip r:embed="rId2"/>
          <a:srcRect l="5712" t="25622" r="47118" b="21806"/>
          <a:stretch/>
        </p:blipFill>
        <p:spPr bwMode="auto">
          <a:xfrm>
            <a:off x="1659468" y="1569157"/>
            <a:ext cx="5531554" cy="3079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5509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6043B72-3D54-4F40-8885-17CE572011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15</a:t>
            </a:fld>
            <a:endParaRPr lang="es-BO"/>
          </a:p>
        </p:txBody>
      </p:sp>
      <p:sp>
        <p:nvSpPr>
          <p:cNvPr id="4" name="CuadroTexto 3">
            <a:extLst>
              <a:ext uri="{FF2B5EF4-FFF2-40B4-BE49-F238E27FC236}">
                <a16:creationId xmlns:a16="http://schemas.microsoft.com/office/drawing/2014/main" id="{354ABEE2-FB3A-4D55-B2DD-4B58CD54B3BF}"/>
              </a:ext>
            </a:extLst>
          </p:cNvPr>
          <p:cNvSpPr txBox="1"/>
          <p:nvPr/>
        </p:nvSpPr>
        <p:spPr>
          <a:xfrm>
            <a:off x="962185" y="619437"/>
            <a:ext cx="7518399" cy="3736472"/>
          </a:xfrm>
          <a:prstGeom prst="rect">
            <a:avLst/>
          </a:prstGeom>
          <a:noFill/>
        </p:spPr>
        <p:txBody>
          <a:bodyPr wrap="square">
            <a:spAutoFit/>
          </a:bodyPr>
          <a:lstStyle/>
          <a:p>
            <a:pPr marL="509270" algn="ctr">
              <a:spcBef>
                <a:spcPts val="165"/>
              </a:spcBef>
              <a:spcAft>
                <a:spcPts val="0"/>
              </a:spcAft>
            </a:pPr>
            <a:r>
              <a:rPr lang="en-US" sz="2400" spc="5" dirty="0">
                <a:solidFill>
                  <a:schemeClr val="bg1"/>
                </a:solidFill>
                <a:effectLst/>
                <a:latin typeface="Times New Roman" panose="02020603050405020304" pitchFamily="18" charset="0"/>
                <a:ea typeface="Times New Roman" panose="02020603050405020304" pitchFamily="18" charset="0"/>
              </a:rPr>
              <a:t>C</a:t>
            </a:r>
            <a:r>
              <a:rPr lang="en-US" sz="2400" spc="-5" dirty="0">
                <a:solidFill>
                  <a:schemeClr val="bg1"/>
                </a:solidFill>
                <a:effectLst/>
                <a:latin typeface="Times New Roman" panose="02020603050405020304" pitchFamily="18" charset="0"/>
                <a:ea typeface="Times New Roman" panose="02020603050405020304" pitchFamily="18" charset="0"/>
              </a:rPr>
              <a:t>ON</a:t>
            </a:r>
            <a:r>
              <a:rPr lang="en-US" sz="2400" spc="5" dirty="0">
                <a:solidFill>
                  <a:schemeClr val="bg1"/>
                </a:solidFill>
                <a:effectLst/>
                <a:latin typeface="Times New Roman" panose="02020603050405020304" pitchFamily="18" charset="0"/>
                <a:ea typeface="Times New Roman" panose="02020603050405020304" pitchFamily="18" charset="0"/>
              </a:rPr>
              <a:t>C</a:t>
            </a:r>
            <a:r>
              <a:rPr lang="en-US" sz="2400" spc="-25" dirty="0">
                <a:solidFill>
                  <a:schemeClr val="bg1"/>
                </a:solidFill>
                <a:effectLst/>
                <a:latin typeface="Times New Roman" panose="02020603050405020304" pitchFamily="18" charset="0"/>
                <a:ea typeface="Times New Roman" panose="02020603050405020304" pitchFamily="18" charset="0"/>
              </a:rPr>
              <a:t>L</a:t>
            </a:r>
            <a:r>
              <a:rPr lang="en-US" sz="2400" spc="-5" dirty="0">
                <a:solidFill>
                  <a:schemeClr val="bg1"/>
                </a:solidFill>
                <a:effectLst/>
                <a:latin typeface="Times New Roman" panose="02020603050405020304" pitchFamily="18" charset="0"/>
                <a:ea typeface="Times New Roman" panose="02020603050405020304" pitchFamily="18" charset="0"/>
              </a:rPr>
              <a:t>US</a:t>
            </a:r>
            <a:r>
              <a:rPr lang="en-US" sz="2400" spc="-25" dirty="0">
                <a:solidFill>
                  <a:schemeClr val="bg1"/>
                </a:solidFill>
                <a:effectLst/>
                <a:latin typeface="Times New Roman" panose="02020603050405020304" pitchFamily="18" charset="0"/>
                <a:ea typeface="Times New Roman" panose="02020603050405020304" pitchFamily="18" charset="0"/>
              </a:rPr>
              <a:t>I</a:t>
            </a:r>
            <a:r>
              <a:rPr lang="en-US" sz="2400" spc="-5" dirty="0">
                <a:solidFill>
                  <a:schemeClr val="bg1"/>
                </a:solidFill>
                <a:effectLst/>
                <a:latin typeface="Times New Roman" panose="02020603050405020304" pitchFamily="18" charset="0"/>
                <a:ea typeface="Times New Roman" panose="02020603050405020304" pitchFamily="18" charset="0"/>
              </a:rPr>
              <a:t>ON</a:t>
            </a:r>
            <a:r>
              <a:rPr lang="en-US" sz="2400" dirty="0">
                <a:solidFill>
                  <a:schemeClr val="bg1"/>
                </a:solidFill>
                <a:effectLst/>
                <a:latin typeface="Times New Roman" panose="02020603050405020304" pitchFamily="18" charset="0"/>
                <a:ea typeface="Times New Roman" panose="02020603050405020304" pitchFamily="18" charset="0"/>
              </a:rPr>
              <a:t>ES</a:t>
            </a:r>
            <a:r>
              <a:rPr lang="en-US" sz="2400" spc="5" dirty="0">
                <a:solidFill>
                  <a:schemeClr val="bg1"/>
                </a:solidFill>
                <a:effectLst/>
                <a:latin typeface="Times New Roman" panose="02020603050405020304" pitchFamily="18" charset="0"/>
                <a:ea typeface="Times New Roman" panose="02020603050405020304" pitchFamily="18" charset="0"/>
              </a:rPr>
              <a:t> </a:t>
            </a:r>
            <a:r>
              <a:rPr lang="en-US" sz="2400" dirty="0">
                <a:solidFill>
                  <a:schemeClr val="bg1"/>
                </a:solidFill>
                <a:effectLst/>
                <a:latin typeface="Times New Roman" panose="02020603050405020304" pitchFamily="18" charset="0"/>
                <a:ea typeface="Times New Roman" panose="02020603050405020304" pitchFamily="18" charset="0"/>
              </a:rPr>
              <a:t>Y </a:t>
            </a:r>
            <a:r>
              <a:rPr lang="en-US" sz="2400" spc="5" dirty="0">
                <a:solidFill>
                  <a:schemeClr val="bg1"/>
                </a:solidFill>
                <a:effectLst/>
                <a:latin typeface="Times New Roman" panose="02020603050405020304" pitchFamily="18" charset="0"/>
                <a:ea typeface="Times New Roman" panose="02020603050405020304" pitchFamily="18" charset="0"/>
              </a:rPr>
              <a:t>R</a:t>
            </a:r>
            <a:r>
              <a:rPr lang="en-US" sz="2400" dirty="0">
                <a:solidFill>
                  <a:schemeClr val="bg1"/>
                </a:solidFill>
                <a:effectLst/>
                <a:latin typeface="Times New Roman" panose="02020603050405020304" pitchFamily="18" charset="0"/>
                <a:ea typeface="Times New Roman" panose="02020603050405020304" pitchFamily="18" charset="0"/>
              </a:rPr>
              <a:t>E</a:t>
            </a:r>
            <a:r>
              <a:rPr lang="en-US" sz="2400" spc="5" dirty="0">
                <a:solidFill>
                  <a:schemeClr val="bg1"/>
                </a:solidFill>
                <a:effectLst/>
                <a:latin typeface="Times New Roman" panose="02020603050405020304" pitchFamily="18" charset="0"/>
                <a:ea typeface="Times New Roman" panose="02020603050405020304" pitchFamily="18" charset="0"/>
              </a:rPr>
              <a:t>C</a:t>
            </a:r>
            <a:r>
              <a:rPr lang="en-US" sz="2400" spc="-5" dirty="0">
                <a:solidFill>
                  <a:schemeClr val="bg1"/>
                </a:solidFill>
                <a:effectLst/>
                <a:latin typeface="Times New Roman" panose="02020603050405020304" pitchFamily="18" charset="0"/>
                <a:ea typeface="Times New Roman" panose="02020603050405020304" pitchFamily="18" charset="0"/>
              </a:rPr>
              <a:t>O</a:t>
            </a:r>
            <a:r>
              <a:rPr lang="en-US" sz="2400" spc="5" dirty="0">
                <a:solidFill>
                  <a:schemeClr val="bg1"/>
                </a:solidFill>
                <a:effectLst/>
                <a:latin typeface="Times New Roman" panose="02020603050405020304" pitchFamily="18" charset="0"/>
                <a:ea typeface="Times New Roman" panose="02020603050405020304" pitchFamily="18" charset="0"/>
              </a:rPr>
              <a:t>M</a:t>
            </a:r>
            <a:r>
              <a:rPr lang="en-US" sz="2400" dirty="0">
                <a:solidFill>
                  <a:schemeClr val="bg1"/>
                </a:solidFill>
                <a:effectLst/>
                <a:latin typeface="Times New Roman" panose="02020603050405020304" pitchFamily="18" charset="0"/>
                <a:ea typeface="Times New Roman" panose="02020603050405020304" pitchFamily="18" charset="0"/>
              </a:rPr>
              <a:t>E</a:t>
            </a:r>
            <a:r>
              <a:rPr lang="en-US" sz="2400" spc="-5" dirty="0">
                <a:solidFill>
                  <a:schemeClr val="bg1"/>
                </a:solidFill>
                <a:effectLst/>
                <a:latin typeface="Times New Roman" panose="02020603050405020304" pitchFamily="18" charset="0"/>
                <a:ea typeface="Times New Roman" panose="02020603050405020304" pitchFamily="18" charset="0"/>
              </a:rPr>
              <a:t>ND</a:t>
            </a:r>
            <a:r>
              <a:rPr lang="en-US" sz="2400" spc="-15" dirty="0">
                <a:solidFill>
                  <a:schemeClr val="bg1"/>
                </a:solidFill>
                <a:effectLst/>
                <a:latin typeface="Times New Roman" panose="02020603050405020304" pitchFamily="18" charset="0"/>
                <a:ea typeface="Times New Roman" panose="02020603050405020304" pitchFamily="18" charset="0"/>
              </a:rPr>
              <a:t>A</a:t>
            </a:r>
            <a:r>
              <a:rPr lang="en-US" sz="2400" spc="5" dirty="0">
                <a:solidFill>
                  <a:schemeClr val="bg1"/>
                </a:solidFill>
                <a:effectLst/>
                <a:latin typeface="Times New Roman" panose="02020603050405020304" pitchFamily="18" charset="0"/>
                <a:ea typeface="Times New Roman" panose="02020603050405020304" pitchFamily="18" charset="0"/>
              </a:rPr>
              <a:t>C</a:t>
            </a:r>
            <a:r>
              <a:rPr lang="en-US" sz="2400" spc="-25" dirty="0">
                <a:solidFill>
                  <a:schemeClr val="bg1"/>
                </a:solidFill>
                <a:effectLst/>
                <a:latin typeface="Times New Roman" panose="02020603050405020304" pitchFamily="18" charset="0"/>
                <a:ea typeface="Times New Roman" panose="02020603050405020304" pitchFamily="18" charset="0"/>
              </a:rPr>
              <a:t>I</a:t>
            </a:r>
            <a:r>
              <a:rPr lang="en-US" sz="2400" spc="-5" dirty="0">
                <a:solidFill>
                  <a:schemeClr val="bg1"/>
                </a:solidFill>
                <a:effectLst/>
                <a:latin typeface="Times New Roman" panose="02020603050405020304" pitchFamily="18" charset="0"/>
                <a:ea typeface="Times New Roman" panose="02020603050405020304" pitchFamily="18" charset="0"/>
              </a:rPr>
              <a:t>ON</a:t>
            </a:r>
            <a:r>
              <a:rPr lang="en-US" sz="2400" dirty="0">
                <a:solidFill>
                  <a:schemeClr val="bg1"/>
                </a:solidFill>
                <a:effectLst/>
                <a:latin typeface="Times New Roman" panose="02020603050405020304" pitchFamily="18" charset="0"/>
                <a:ea typeface="Times New Roman" panose="02020603050405020304" pitchFamily="18" charset="0"/>
              </a:rPr>
              <a:t>ES</a:t>
            </a:r>
            <a:endParaRPr lang="es-BO" sz="2400" dirty="0">
              <a:solidFill>
                <a:schemeClr val="bg1"/>
              </a:solidFill>
              <a:effectLst/>
              <a:latin typeface="Times New Roman" panose="02020603050405020304" pitchFamily="18" charset="0"/>
              <a:ea typeface="Times New Roman" panose="02020603050405020304" pitchFamily="18" charset="0"/>
            </a:endParaRPr>
          </a:p>
          <a:p>
            <a:pPr marR="59690" algn="just">
              <a:lnSpc>
                <a:spcPct val="102000"/>
              </a:lnSpc>
              <a:spcBef>
                <a:spcPts val="42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El modelo cumple con el Desarrollo visto en el procedimiento de vacunacion, vemos cómo los factores exógenos sobre todo en el área de registros (generalizado como Problemas con registros) afectan en demasía la cantidad de pacientes vacunados.</a:t>
            </a:r>
            <a:endParaRPr lang="es-BO" sz="2000" dirty="0">
              <a:solidFill>
                <a:schemeClr val="bg1"/>
              </a:solidFill>
              <a:effectLst/>
              <a:latin typeface="Times New Roman" panose="02020603050405020304" pitchFamily="18" charset="0"/>
              <a:ea typeface="Times New Roman" panose="02020603050405020304" pitchFamily="18" charset="0"/>
            </a:endParaRPr>
          </a:p>
          <a:p>
            <a:pPr marR="59690" algn="just">
              <a:lnSpc>
                <a:spcPct val="102000"/>
              </a:lnSpc>
              <a:spcBef>
                <a:spcPts val="42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Estos problemas se refieren a problemas tecnicos, como mal funcionamiento de la impresora, falta de material debido a la aglomeracion repentina de pacientes, inconformidad u observaciones negativas de los pacientes, etc.</a:t>
            </a:r>
            <a:endParaRPr lang="es-BO" sz="2000" dirty="0">
              <a:solidFill>
                <a:schemeClr val="bg1"/>
              </a:solidFill>
              <a:effectLst/>
              <a:latin typeface="Times New Roman" panose="02020603050405020304" pitchFamily="18" charset="0"/>
              <a:ea typeface="Times New Roman" panose="02020603050405020304" pitchFamily="18" charset="0"/>
            </a:endParaRPr>
          </a:p>
          <a:p>
            <a:pPr marR="59690" algn="just">
              <a:lnSpc>
                <a:spcPct val="102000"/>
              </a:lnSpc>
              <a:spcBef>
                <a:spcPts val="420"/>
              </a:spcBef>
              <a:spcAft>
                <a:spcPts val="0"/>
              </a:spcAft>
            </a:pPr>
            <a:r>
              <a:rPr lang="en-US" sz="2000" dirty="0">
                <a:solidFill>
                  <a:schemeClr val="bg1"/>
                </a:solidFill>
                <a:effectLst/>
                <a:latin typeface="Times New Roman" panose="02020603050405020304" pitchFamily="18" charset="0"/>
                <a:ea typeface="Times New Roman" panose="02020603050405020304" pitchFamily="18" charset="0"/>
              </a:rPr>
              <a:t>Se recomienda buena coordinacion con el personal, tanto informatico como el de salud, para evitar los problemas ya mencionados</a:t>
            </a:r>
            <a:r>
              <a:rPr lang="en-US" sz="1400" dirty="0">
                <a:effectLst/>
                <a:latin typeface="Times New Roman" panose="02020603050405020304" pitchFamily="18" charset="0"/>
                <a:ea typeface="Times New Roman" panose="02020603050405020304" pitchFamily="18" charset="0"/>
              </a:rPr>
              <a:t>.</a:t>
            </a:r>
            <a:endParaRPr lang="es-BO"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1296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AAAA7CE-DF89-4928-A54E-ABE3A930AD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16</a:t>
            </a:fld>
            <a:endParaRPr lang="es-BO"/>
          </a:p>
        </p:txBody>
      </p:sp>
      <p:sp>
        <p:nvSpPr>
          <p:cNvPr id="4" name="CuadroTexto 3">
            <a:extLst>
              <a:ext uri="{FF2B5EF4-FFF2-40B4-BE49-F238E27FC236}">
                <a16:creationId xmlns:a16="http://schemas.microsoft.com/office/drawing/2014/main" id="{A4E14B2A-D17F-4888-837B-F8AC20EE7F53}"/>
              </a:ext>
            </a:extLst>
          </p:cNvPr>
          <p:cNvSpPr txBox="1"/>
          <p:nvPr/>
        </p:nvSpPr>
        <p:spPr>
          <a:xfrm>
            <a:off x="545283" y="3500101"/>
            <a:ext cx="8209651" cy="1446550"/>
          </a:xfrm>
          <a:prstGeom prst="rect">
            <a:avLst/>
          </a:prstGeom>
          <a:noFill/>
        </p:spPr>
        <p:txBody>
          <a:bodyPr wrap="square">
            <a:spAutoFit/>
          </a:bodyPr>
          <a:lstStyle/>
          <a:p>
            <a:pPr marL="509270" algn="r">
              <a:spcBef>
                <a:spcPts val="165"/>
              </a:spcBef>
              <a:spcAft>
                <a:spcPts val="0"/>
              </a:spcAft>
            </a:pPr>
            <a:r>
              <a:rPr lang="es-ES" sz="4400" spc="5" dirty="0">
                <a:solidFill>
                  <a:schemeClr val="bg1"/>
                </a:solidFill>
                <a:effectLst/>
                <a:latin typeface="Times New Roman" panose="02020603050405020304" pitchFamily="18" charset="0"/>
                <a:ea typeface="Times New Roman" panose="02020603050405020304" pitchFamily="18" charset="0"/>
              </a:rPr>
              <a:t>MUCHAS GRACIAS POR LA COMPRENSION…</a:t>
            </a:r>
            <a:endParaRPr lang="es-BO" sz="4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6785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93CF1849-6555-47A6-98E3-D3796960F979}"/>
              </a:ext>
            </a:extLst>
          </p:cNvPr>
          <p:cNvSpPr txBox="1">
            <a:spLocks/>
          </p:cNvSpPr>
          <p:nvPr/>
        </p:nvSpPr>
        <p:spPr>
          <a:xfrm>
            <a:off x="629565" y="1919157"/>
            <a:ext cx="3626893" cy="354171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1pPr>
            <a:lvl2pPr marL="914400" marR="0" lvl="1"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2pPr>
            <a:lvl3pPr marL="1371600" marR="0" lvl="2" indent="-355600" algn="l" rtl="0">
              <a:lnSpc>
                <a:spcPct val="115000"/>
              </a:lnSpc>
              <a:spcBef>
                <a:spcPts val="0"/>
              </a:spcBef>
              <a:spcAft>
                <a:spcPts val="0"/>
              </a:spcAft>
              <a:buClr>
                <a:schemeClr val="accent5"/>
              </a:buClr>
              <a:buSzPts val="2000"/>
              <a:buFont typeface="Muli"/>
              <a:buChar char="∙"/>
              <a:defRPr sz="2000" b="0" i="0" u="none" strike="noStrike" cap="none">
                <a:solidFill>
                  <a:schemeClr val="lt1"/>
                </a:solidFill>
                <a:latin typeface="Muli"/>
                <a:ea typeface="Muli"/>
                <a:cs typeface="Muli"/>
                <a:sym typeface="Muli"/>
              </a:defRPr>
            </a:lvl3pPr>
            <a:lvl4pPr marL="1828800" marR="0" lvl="3"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4pPr>
            <a:lvl5pPr marL="2286000" marR="0" lvl="4"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5pPr>
            <a:lvl6pPr marL="2743200" marR="0" lvl="5"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6pPr>
            <a:lvl7pPr marL="3200400" marR="0" lvl="6"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7pPr>
            <a:lvl8pPr marL="3657600" marR="0" lvl="7"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8pPr>
            <a:lvl9pPr marL="4114800" marR="0" lvl="8" indent="-355600" algn="l" rtl="0">
              <a:lnSpc>
                <a:spcPct val="115000"/>
              </a:lnSpc>
              <a:spcBef>
                <a:spcPts val="0"/>
              </a:spcBef>
              <a:spcAft>
                <a:spcPts val="0"/>
              </a:spcAft>
              <a:buClr>
                <a:schemeClr val="lt1"/>
              </a:buClr>
              <a:buSzPts val="2000"/>
              <a:buFont typeface="Muli"/>
              <a:buChar char="■"/>
              <a:defRPr sz="2000" b="0" i="0" u="none" strike="noStrike" cap="none">
                <a:solidFill>
                  <a:schemeClr val="lt1"/>
                </a:solidFill>
                <a:latin typeface="Muli"/>
                <a:ea typeface="Muli"/>
                <a:cs typeface="Muli"/>
                <a:sym typeface="Muli"/>
              </a:defRPr>
            </a:lvl9pPr>
          </a:lstStyle>
          <a:p>
            <a:pPr marL="101600" indent="0" algn="just">
              <a:buNone/>
            </a:pPr>
            <a:endParaRPr lang="es-ES" dirty="0"/>
          </a:p>
        </p:txBody>
      </p:sp>
      <p:sp>
        <p:nvSpPr>
          <p:cNvPr id="7" name="CuadroTexto 6">
            <a:extLst>
              <a:ext uri="{FF2B5EF4-FFF2-40B4-BE49-F238E27FC236}">
                <a16:creationId xmlns:a16="http://schemas.microsoft.com/office/drawing/2014/main" id="{D80950E3-A569-4DF7-A0FD-A9BBA042514E}"/>
              </a:ext>
            </a:extLst>
          </p:cNvPr>
          <p:cNvSpPr txBox="1"/>
          <p:nvPr/>
        </p:nvSpPr>
        <p:spPr>
          <a:xfrm>
            <a:off x="744279" y="659219"/>
            <a:ext cx="6613451" cy="4216539"/>
          </a:xfrm>
          <a:prstGeom prst="rect">
            <a:avLst/>
          </a:prstGeom>
          <a:noFill/>
        </p:spPr>
        <p:txBody>
          <a:bodyPr wrap="square">
            <a:spAutoFit/>
          </a:bodyPr>
          <a:lstStyle/>
          <a:p>
            <a:pPr algn="ctr"/>
            <a:r>
              <a:rPr lang="es-ES" sz="2800" u="sng" spc="50" dirty="0">
                <a:solidFill>
                  <a:schemeClr val="bg1"/>
                </a:solidFill>
                <a:effectLst/>
                <a:latin typeface="Times New Roman" panose="02020603050405020304" pitchFamily="18" charset="0"/>
                <a:ea typeface="Times New Roman" panose="02020603050405020304" pitchFamily="18" charset="0"/>
              </a:rPr>
              <a:t>I</a:t>
            </a:r>
            <a:r>
              <a:rPr lang="es-ES" sz="2800" u="sng" dirty="0">
                <a:solidFill>
                  <a:schemeClr val="bg1"/>
                </a:solidFill>
                <a:effectLst/>
                <a:latin typeface="Times New Roman" panose="02020603050405020304" pitchFamily="18" charset="0"/>
                <a:ea typeface="Times New Roman" panose="02020603050405020304" pitchFamily="18" charset="0"/>
              </a:rPr>
              <a:t>.  </a:t>
            </a:r>
            <a:r>
              <a:rPr lang="es-ES" sz="2800" u="sng" spc="50" dirty="0">
                <a:solidFill>
                  <a:schemeClr val="bg1"/>
                </a:solidFill>
                <a:effectLst/>
                <a:latin typeface="Times New Roman" panose="02020603050405020304" pitchFamily="18" charset="0"/>
                <a:ea typeface="Times New Roman" panose="02020603050405020304" pitchFamily="18" charset="0"/>
              </a:rPr>
              <a:t> INT</a:t>
            </a:r>
            <a:r>
              <a:rPr lang="es-ES" sz="2800" u="sng" spc="20" dirty="0">
                <a:solidFill>
                  <a:schemeClr val="bg1"/>
                </a:solidFill>
                <a:effectLst/>
                <a:latin typeface="Times New Roman" panose="02020603050405020304" pitchFamily="18" charset="0"/>
                <a:ea typeface="Times New Roman" panose="02020603050405020304" pitchFamily="18" charset="0"/>
              </a:rPr>
              <a:t>R</a:t>
            </a:r>
            <a:r>
              <a:rPr lang="es-ES" sz="2800" u="sng" spc="50" dirty="0">
                <a:solidFill>
                  <a:schemeClr val="bg1"/>
                </a:solidFill>
                <a:effectLst/>
                <a:latin typeface="Times New Roman" panose="02020603050405020304" pitchFamily="18" charset="0"/>
                <a:ea typeface="Times New Roman" panose="02020603050405020304" pitchFamily="18" charset="0"/>
              </a:rPr>
              <a:t>ODUCCIÓ</a:t>
            </a:r>
            <a:r>
              <a:rPr lang="es-ES" sz="2800" u="sng" dirty="0">
                <a:solidFill>
                  <a:schemeClr val="bg1"/>
                </a:solidFill>
                <a:effectLst/>
                <a:latin typeface="Times New Roman" panose="02020603050405020304" pitchFamily="18" charset="0"/>
                <a:ea typeface="Times New Roman" panose="02020603050405020304" pitchFamily="18" charset="0"/>
              </a:rPr>
              <a:t>N</a:t>
            </a:r>
          </a:p>
          <a:p>
            <a:pPr algn="just"/>
            <a:r>
              <a:rPr lang="es-ES" sz="2400" dirty="0">
                <a:solidFill>
                  <a:schemeClr val="bg1"/>
                </a:solidFill>
                <a:effectLst/>
                <a:latin typeface="Times New Roman" panose="02020603050405020304" pitchFamily="18" charset="0"/>
                <a:ea typeface="Times New Roman" panose="02020603050405020304" pitchFamily="18" charset="0"/>
              </a:rPr>
              <a:t>El COVID 19 ha sido declarado por la Organización Mundial de Salud (OMS) una pandemia desde el pasado 11 de marzo de 2020. Vivimos en carne propia como esta enfermedad ha causado y seguirá causando estragos en nuestra sociedad. Sin embargo, el 11 de agosto de 2019 se produjo el primer registro de una vacuna contra el COVID 19, esta fue en Rusia con la vacuna Sputnik V y desde entonces se fueron registrando más y más vacunas a nivel mundial</a:t>
            </a:r>
            <a:endParaRPr lang="es-BO" sz="2400" dirty="0">
              <a:solidFill>
                <a:schemeClr val="bg1"/>
              </a:solidFill>
            </a:endParaRPr>
          </a:p>
        </p:txBody>
      </p:sp>
    </p:spTree>
    <p:extLst>
      <p:ext uri="{BB962C8B-B14F-4D97-AF65-F5344CB8AC3E}">
        <p14:creationId xmlns:p14="http://schemas.microsoft.com/office/powerpoint/2010/main" val="393573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32208B8-FEE1-47AB-8B3C-21DB7B7443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3</a:t>
            </a:fld>
            <a:endParaRPr lang="es-BO"/>
          </a:p>
        </p:txBody>
      </p:sp>
      <p:sp>
        <p:nvSpPr>
          <p:cNvPr id="4" name="CuadroTexto 3">
            <a:extLst>
              <a:ext uri="{FF2B5EF4-FFF2-40B4-BE49-F238E27FC236}">
                <a16:creationId xmlns:a16="http://schemas.microsoft.com/office/drawing/2014/main" id="{2D4252FF-7D98-4A81-B489-924E147EF593}"/>
              </a:ext>
            </a:extLst>
          </p:cNvPr>
          <p:cNvSpPr txBox="1"/>
          <p:nvPr/>
        </p:nvSpPr>
        <p:spPr>
          <a:xfrm>
            <a:off x="372140" y="649117"/>
            <a:ext cx="6868632" cy="3001912"/>
          </a:xfrm>
          <a:prstGeom prst="rect">
            <a:avLst/>
          </a:prstGeom>
          <a:noFill/>
        </p:spPr>
        <p:txBody>
          <a:bodyPr wrap="square">
            <a:spAutoFit/>
          </a:bodyPr>
          <a:lstStyle/>
          <a:p>
            <a:pPr marL="843280" marR="767715" algn="ctr">
              <a:spcAft>
                <a:spcPts val="0"/>
              </a:spcAft>
            </a:pPr>
            <a:r>
              <a:rPr lang="es-ES" sz="1800" u="sng" spc="50" dirty="0">
                <a:solidFill>
                  <a:schemeClr val="bg1"/>
                </a:solidFill>
                <a:effectLst/>
                <a:latin typeface="Times New Roman" panose="02020603050405020304" pitchFamily="18" charset="0"/>
                <a:ea typeface="Times New Roman" panose="02020603050405020304" pitchFamily="18" charset="0"/>
              </a:rPr>
              <a:t>II</a:t>
            </a:r>
            <a:r>
              <a:rPr lang="es-ES" sz="1800" u="sng" dirty="0">
                <a:solidFill>
                  <a:schemeClr val="bg1"/>
                </a:solidFill>
                <a:effectLst/>
                <a:latin typeface="Times New Roman" panose="02020603050405020304" pitchFamily="18" charset="0"/>
                <a:ea typeface="Times New Roman" panose="02020603050405020304" pitchFamily="18" charset="0"/>
              </a:rPr>
              <a:t>.  </a:t>
            </a:r>
            <a:r>
              <a:rPr lang="es-ES" sz="1800" u="sng" spc="50" dirty="0">
                <a:solidFill>
                  <a:schemeClr val="bg1"/>
                </a:solidFill>
                <a:effectLst/>
                <a:latin typeface="Times New Roman" panose="02020603050405020304" pitchFamily="18" charset="0"/>
                <a:ea typeface="Times New Roman" panose="02020603050405020304" pitchFamily="18" charset="0"/>
              </a:rPr>
              <a:t> OBJETI</a:t>
            </a:r>
            <a:r>
              <a:rPr lang="es-ES" sz="1800" u="sng" spc="20" dirty="0">
                <a:solidFill>
                  <a:schemeClr val="bg1"/>
                </a:solidFill>
                <a:effectLst/>
                <a:latin typeface="Times New Roman" panose="02020603050405020304" pitchFamily="18" charset="0"/>
                <a:ea typeface="Times New Roman" panose="02020603050405020304" pitchFamily="18" charset="0"/>
              </a:rPr>
              <a:t>V</a:t>
            </a:r>
            <a:r>
              <a:rPr lang="es-ES" sz="1800" u="sng" dirty="0">
                <a:solidFill>
                  <a:schemeClr val="bg1"/>
                </a:solidFill>
                <a:effectLst/>
                <a:latin typeface="Times New Roman" panose="02020603050405020304" pitchFamily="18" charset="0"/>
                <a:ea typeface="Times New Roman" panose="02020603050405020304" pitchFamily="18" charset="0"/>
              </a:rPr>
              <a:t>O</a:t>
            </a:r>
            <a:r>
              <a:rPr lang="es-ES" sz="1800" u="sng" spc="50" dirty="0">
                <a:solidFill>
                  <a:schemeClr val="bg1"/>
                </a:solidFill>
                <a:effectLst/>
                <a:latin typeface="Times New Roman" panose="02020603050405020304" pitchFamily="18" charset="0"/>
                <a:ea typeface="Times New Roman" panose="02020603050405020304" pitchFamily="18" charset="0"/>
              </a:rPr>
              <a:t> DE</a:t>
            </a:r>
            <a:r>
              <a:rPr lang="es-ES" sz="1800" u="sng" dirty="0">
                <a:solidFill>
                  <a:schemeClr val="bg1"/>
                </a:solidFill>
                <a:effectLst/>
                <a:latin typeface="Times New Roman" panose="02020603050405020304" pitchFamily="18" charset="0"/>
                <a:ea typeface="Times New Roman" panose="02020603050405020304" pitchFamily="18" charset="0"/>
              </a:rPr>
              <a:t>L</a:t>
            </a:r>
            <a:r>
              <a:rPr lang="es-ES" sz="1800" u="sng" spc="50" dirty="0">
                <a:solidFill>
                  <a:schemeClr val="bg1"/>
                </a:solidFill>
                <a:effectLst/>
                <a:latin typeface="Times New Roman" panose="02020603050405020304" pitchFamily="18" charset="0"/>
                <a:ea typeface="Times New Roman" panose="02020603050405020304" pitchFamily="18" charset="0"/>
              </a:rPr>
              <a:t> P</a:t>
            </a:r>
            <a:r>
              <a:rPr lang="es-ES" sz="1800" u="sng" spc="20" dirty="0">
                <a:solidFill>
                  <a:schemeClr val="bg1"/>
                </a:solidFill>
                <a:effectLst/>
                <a:latin typeface="Times New Roman" panose="02020603050405020304" pitchFamily="18" charset="0"/>
                <a:ea typeface="Times New Roman" panose="02020603050405020304" pitchFamily="18" charset="0"/>
              </a:rPr>
              <a:t>R</a:t>
            </a:r>
            <a:r>
              <a:rPr lang="es-ES" sz="1800" u="sng" spc="10" dirty="0">
                <a:solidFill>
                  <a:schemeClr val="bg1"/>
                </a:solidFill>
                <a:effectLst/>
                <a:latin typeface="Times New Roman" panose="02020603050405020304" pitchFamily="18" charset="0"/>
                <a:ea typeface="Times New Roman" panose="02020603050405020304" pitchFamily="18" charset="0"/>
              </a:rPr>
              <a:t>O</a:t>
            </a:r>
            <a:r>
              <a:rPr lang="es-ES" sz="1800" u="sng" spc="50" dirty="0">
                <a:solidFill>
                  <a:schemeClr val="bg1"/>
                </a:solidFill>
                <a:effectLst/>
                <a:latin typeface="Times New Roman" panose="02020603050405020304" pitchFamily="18" charset="0"/>
                <a:ea typeface="Times New Roman" panose="02020603050405020304" pitchFamily="18" charset="0"/>
              </a:rPr>
              <a:t>YEC</a:t>
            </a:r>
            <a:r>
              <a:rPr lang="es-ES" sz="1800" u="sng" spc="35" dirty="0">
                <a:solidFill>
                  <a:schemeClr val="bg1"/>
                </a:solidFill>
                <a:effectLst/>
                <a:latin typeface="Times New Roman" panose="02020603050405020304" pitchFamily="18" charset="0"/>
                <a:ea typeface="Times New Roman" panose="02020603050405020304" pitchFamily="18" charset="0"/>
              </a:rPr>
              <a:t>T</a:t>
            </a:r>
            <a:r>
              <a:rPr lang="es-ES" sz="1800" u="sng" dirty="0">
                <a:solidFill>
                  <a:schemeClr val="bg1"/>
                </a:solidFill>
                <a:effectLst/>
                <a:latin typeface="Times New Roman" panose="02020603050405020304" pitchFamily="18" charset="0"/>
                <a:ea typeface="Times New Roman" panose="02020603050405020304" pitchFamily="18" charset="0"/>
              </a:rPr>
              <a:t>O</a:t>
            </a:r>
            <a:endParaRPr lang="es-BO" sz="1800" u="sng" dirty="0">
              <a:solidFill>
                <a:schemeClr val="bg1"/>
              </a:solidFill>
              <a:effectLst/>
              <a:latin typeface="Times New Roman" panose="02020603050405020304" pitchFamily="18" charset="0"/>
              <a:ea typeface="Times New Roman" panose="02020603050405020304" pitchFamily="18" charset="0"/>
            </a:endParaRPr>
          </a:p>
          <a:p>
            <a:pPr marL="75565" marR="2104390" algn="just">
              <a:spcBef>
                <a:spcPts val="295"/>
              </a:spcBef>
              <a:spcAft>
                <a:spcPts val="0"/>
              </a:spcAft>
            </a:pPr>
            <a:r>
              <a:rPr lang="es-ES" sz="2000" u="sng" dirty="0">
                <a:solidFill>
                  <a:schemeClr val="bg1"/>
                </a:solidFill>
                <a:effectLst/>
                <a:latin typeface="Times New Roman" panose="02020603050405020304" pitchFamily="18" charset="0"/>
                <a:ea typeface="Times New Roman" panose="02020603050405020304" pitchFamily="18" charset="0"/>
              </a:rPr>
              <a:t>A. Objetivo Gene</a:t>
            </a:r>
            <a:r>
              <a:rPr lang="es-ES" sz="2000" u="sng" spc="-15" dirty="0">
                <a:solidFill>
                  <a:schemeClr val="bg1"/>
                </a:solidFill>
                <a:effectLst/>
                <a:latin typeface="Times New Roman" panose="02020603050405020304" pitchFamily="18" charset="0"/>
                <a:ea typeface="Times New Roman" panose="02020603050405020304" pitchFamily="18" charset="0"/>
              </a:rPr>
              <a:t>r</a:t>
            </a:r>
            <a:r>
              <a:rPr lang="es-ES" sz="2000" u="sng" dirty="0">
                <a:solidFill>
                  <a:schemeClr val="bg1"/>
                </a:solidFill>
                <a:effectLst/>
                <a:latin typeface="Times New Roman" panose="02020603050405020304" pitchFamily="18" charset="0"/>
                <a:ea typeface="Times New Roman" panose="02020603050405020304" pitchFamily="18" charset="0"/>
              </a:rPr>
              <a:t>al</a:t>
            </a:r>
            <a:endParaRPr lang="es-BO" sz="2000" u="sng" dirty="0">
              <a:solidFill>
                <a:schemeClr val="bg1"/>
              </a:solidFill>
              <a:effectLst/>
              <a:latin typeface="Times New Roman" panose="02020603050405020304" pitchFamily="18" charset="0"/>
              <a:ea typeface="Times New Roman" panose="02020603050405020304" pitchFamily="18" charset="0"/>
            </a:endParaRPr>
          </a:p>
          <a:p>
            <a:pPr marL="75565" indent="126365" algn="just">
              <a:spcBef>
                <a:spcPts val="335"/>
              </a:spcBef>
              <a:spcAft>
                <a:spcPts val="0"/>
              </a:spcAft>
            </a:pPr>
            <a:endParaRPr lang="es-ES" sz="2000" dirty="0">
              <a:solidFill>
                <a:schemeClr val="bg1"/>
              </a:solidFill>
              <a:effectLst/>
              <a:latin typeface="Times New Roman" panose="02020603050405020304" pitchFamily="18" charset="0"/>
              <a:ea typeface="Times New Roman" panose="02020603050405020304" pitchFamily="18" charset="0"/>
            </a:endParaRPr>
          </a:p>
          <a:p>
            <a:pPr marL="75565" indent="126365" algn="just">
              <a:spcBef>
                <a:spcPts val="335"/>
              </a:spcBef>
              <a:spcAft>
                <a:spcPts val="0"/>
              </a:spcAft>
            </a:pPr>
            <a:r>
              <a:rPr lang="es-ES" sz="2000" dirty="0">
                <a:solidFill>
                  <a:schemeClr val="bg1"/>
                </a:solidFill>
                <a:effectLst/>
                <a:latin typeface="Times New Roman" panose="02020603050405020304" pitchFamily="18" charset="0"/>
                <a:ea typeface="Times New Roman" panose="02020603050405020304" pitchFamily="18" charset="0"/>
              </a:rPr>
              <a:t>Se pretende analizar y entender el procedimiento de vacunación mediante un modelo simple con la utilización de </a:t>
            </a:r>
            <a:r>
              <a:rPr lang="es-ES" sz="2000" spc="-10" dirty="0">
                <a:solidFill>
                  <a:schemeClr val="bg1"/>
                </a:solidFill>
                <a:effectLst/>
                <a:latin typeface="Times New Roman" panose="02020603050405020304" pitchFamily="18" charset="0"/>
                <a:ea typeface="Times New Roman" panose="02020603050405020304" pitchFamily="18" charset="0"/>
              </a:rPr>
              <a:t>f</a:t>
            </a:r>
            <a:r>
              <a:rPr lang="es-ES" sz="2000" dirty="0">
                <a:solidFill>
                  <a:schemeClr val="bg1"/>
                </a:solidFill>
                <a:effectLst/>
                <a:latin typeface="Times New Roman" panose="02020603050405020304" pitchFamily="18" charset="0"/>
                <a:ea typeface="Times New Roman" panose="02020603050405020304" pitchFamily="18" charset="0"/>
              </a:rPr>
              <a:t>actores identificados personalmente. Pretendemos comprender tanto los aciertos como desaciertos en el proceso como las demoras que podrían ser evitadas con ciertos ajustes</a:t>
            </a:r>
            <a:r>
              <a:rPr lang="es-ES" sz="1800" dirty="0">
                <a:solidFill>
                  <a:schemeClr val="bg1"/>
                </a:solidFill>
                <a:effectLst/>
                <a:latin typeface="Times New Roman" panose="02020603050405020304" pitchFamily="18" charset="0"/>
                <a:ea typeface="Times New Roman" panose="02020603050405020304" pitchFamily="18" charset="0"/>
              </a:rPr>
              <a:t>.</a:t>
            </a:r>
            <a:endParaRPr lang="es-BO" sz="1800" dirty="0">
              <a:solidFill>
                <a:schemeClr val="bg1"/>
              </a:solidFill>
              <a:effectLst/>
              <a:latin typeface="Times New Roman" panose="02020603050405020304" pitchFamily="18" charset="0"/>
              <a:ea typeface="Times New Roman" panose="02020603050405020304" pitchFamily="18" charset="0"/>
            </a:endParaRPr>
          </a:p>
          <a:p>
            <a:pPr>
              <a:lnSpc>
                <a:spcPts val="500"/>
              </a:lnSpc>
              <a:spcBef>
                <a:spcPts val="45"/>
              </a:spcBef>
            </a:pPr>
            <a:r>
              <a:rPr lang="en-US" sz="1800" dirty="0">
                <a:solidFill>
                  <a:schemeClr val="bg1"/>
                </a:solidFill>
                <a:effectLst/>
                <a:latin typeface="Times New Roman" panose="02020603050405020304" pitchFamily="18" charset="0"/>
                <a:ea typeface="Times New Roman" panose="02020603050405020304" pitchFamily="18" charset="0"/>
              </a:rPr>
              <a:t> </a:t>
            </a:r>
            <a:endParaRPr lang="es-BO" sz="1800" dirty="0">
              <a:solidFill>
                <a:schemeClr val="bg1"/>
              </a:solidFill>
              <a:effectLst/>
              <a:latin typeface="Times New Roman" panose="02020603050405020304" pitchFamily="18" charset="0"/>
              <a:ea typeface="Times New Roman" panose="02020603050405020304" pitchFamily="18" charset="0"/>
            </a:endParaRPr>
          </a:p>
          <a:p>
            <a:pPr>
              <a:lnSpc>
                <a:spcPts val="1000"/>
              </a:lnSpc>
            </a:pPr>
            <a:r>
              <a:rPr lang="en-US" sz="2000" dirty="0">
                <a:solidFill>
                  <a:schemeClr val="bg1"/>
                </a:solidFill>
                <a:effectLst/>
                <a:latin typeface="Times New Roman" panose="02020603050405020304" pitchFamily="18" charset="0"/>
                <a:ea typeface="Times New Roman" panose="02020603050405020304" pitchFamily="18" charset="0"/>
              </a:rPr>
              <a:t> </a:t>
            </a:r>
            <a:endParaRPr lang="es-BO" sz="2000" u="sng" dirty="0">
              <a:solidFill>
                <a:schemeClr val="bg1"/>
              </a:solidFill>
              <a:effectLst/>
              <a:latin typeface="Times New Roman" panose="02020603050405020304" pitchFamily="18" charset="0"/>
              <a:ea typeface="Times New Roman" panose="02020603050405020304" pitchFamily="18" charset="0"/>
            </a:endParaRPr>
          </a:p>
          <a:p>
            <a:pPr marR="52705" algn="just">
              <a:lnSpc>
                <a:spcPts val="1200"/>
              </a:lnSpc>
              <a:spcBef>
                <a:spcPts val="100"/>
              </a:spcBef>
              <a:spcAft>
                <a:spcPts val="0"/>
              </a:spcAft>
            </a:pPr>
            <a:r>
              <a:rPr lang="es-ES" sz="1400" dirty="0">
                <a:effectLst/>
                <a:latin typeface="Times New Roman" panose="02020603050405020304" pitchFamily="18" charset="0"/>
                <a:ea typeface="Times New Roman" panose="02020603050405020304" pitchFamily="18" charset="0"/>
              </a:rPr>
              <a:t> </a:t>
            </a:r>
            <a:endParaRPr lang="es-BO"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84134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59090CE-5E38-45BC-9E85-D9AE0E702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4</a:t>
            </a:fld>
            <a:endParaRPr lang="es-BO"/>
          </a:p>
        </p:txBody>
      </p:sp>
      <p:sp>
        <p:nvSpPr>
          <p:cNvPr id="4" name="CuadroTexto 3">
            <a:extLst>
              <a:ext uri="{FF2B5EF4-FFF2-40B4-BE49-F238E27FC236}">
                <a16:creationId xmlns:a16="http://schemas.microsoft.com/office/drawing/2014/main" id="{7148070A-A524-44EB-806C-CFC5D1FC7451}"/>
              </a:ext>
            </a:extLst>
          </p:cNvPr>
          <p:cNvSpPr txBox="1"/>
          <p:nvPr/>
        </p:nvSpPr>
        <p:spPr>
          <a:xfrm>
            <a:off x="276447" y="134436"/>
            <a:ext cx="8304028" cy="4244752"/>
          </a:xfrm>
          <a:prstGeom prst="rect">
            <a:avLst/>
          </a:prstGeom>
          <a:noFill/>
        </p:spPr>
        <p:txBody>
          <a:bodyPr wrap="square">
            <a:spAutoFit/>
          </a:bodyPr>
          <a:lstStyle/>
          <a:p>
            <a:pPr algn="just">
              <a:spcBef>
                <a:spcPts val="90"/>
              </a:spcBef>
            </a:pPr>
            <a:endParaRPr lang="es-ES" sz="2400" u="sng" dirty="0">
              <a:solidFill>
                <a:schemeClr val="bg1"/>
              </a:solidFill>
              <a:effectLst/>
              <a:latin typeface="Times New Roman" panose="02020603050405020304" pitchFamily="18" charset="0"/>
              <a:ea typeface="Times New Roman" panose="02020603050405020304" pitchFamily="18" charset="0"/>
            </a:endParaRPr>
          </a:p>
          <a:p>
            <a:pPr algn="just">
              <a:spcBef>
                <a:spcPts val="90"/>
              </a:spcBef>
            </a:pPr>
            <a:r>
              <a:rPr lang="es-ES" sz="2400" u="sng" dirty="0">
                <a:solidFill>
                  <a:schemeClr val="bg1"/>
                </a:solidFill>
                <a:effectLst/>
                <a:latin typeface="Times New Roman" panose="02020603050405020304" pitchFamily="18" charset="0"/>
                <a:ea typeface="Times New Roman" panose="02020603050405020304" pitchFamily="18" charset="0"/>
              </a:rPr>
              <a:t>B. Objetivos Específicos</a:t>
            </a:r>
          </a:p>
          <a:p>
            <a:pPr algn="just">
              <a:spcBef>
                <a:spcPts val="90"/>
              </a:spcBef>
            </a:pPr>
            <a:endParaRPr lang="es-ES" sz="2400" dirty="0">
              <a:solidFill>
                <a:schemeClr val="bg1"/>
              </a:solidFill>
              <a:effectLst/>
              <a:latin typeface="Times New Roman" panose="02020603050405020304" pitchFamily="18" charset="0"/>
              <a:ea typeface="Times New Roman" panose="02020603050405020304" pitchFamily="18" charset="0"/>
            </a:endParaRPr>
          </a:p>
          <a:p>
            <a:pPr algn="just">
              <a:spcBef>
                <a:spcPts val="90"/>
              </a:spcBef>
            </a:pPr>
            <a:r>
              <a:rPr lang="es-ES" sz="2400" dirty="0">
                <a:solidFill>
                  <a:schemeClr val="bg1"/>
                </a:solidFill>
                <a:effectLst/>
                <a:latin typeface="Times New Roman" panose="02020603050405020304" pitchFamily="18" charset="0"/>
                <a:ea typeface="Times New Roman" panose="02020603050405020304" pitchFamily="18" charset="0"/>
              </a:rPr>
              <a:t>Dentro de los objetivos específicos que tomaremos en cuenta están:</a:t>
            </a:r>
          </a:p>
          <a:p>
            <a:pPr algn="just">
              <a:spcBef>
                <a:spcPts val="90"/>
              </a:spcBef>
            </a:pPr>
            <a:r>
              <a:rPr lang="es-ES" sz="2400" dirty="0">
                <a:solidFill>
                  <a:schemeClr val="bg1"/>
                </a:solidFill>
                <a:effectLst/>
                <a:latin typeface="Times New Roman" panose="02020603050405020304" pitchFamily="18" charset="0"/>
                <a:ea typeface="Times New Roman" panose="02020603050405020304" pitchFamily="18" charset="0"/>
              </a:rPr>
              <a:t>- Desarrollar el comportamiento tanto de los pacientes   como la dotación de vacunas.</a:t>
            </a:r>
          </a:p>
          <a:p>
            <a:pPr algn="just">
              <a:spcBef>
                <a:spcPts val="90"/>
              </a:spcBef>
            </a:pPr>
            <a:r>
              <a:rPr lang="es-ES" sz="2400" dirty="0">
                <a:solidFill>
                  <a:schemeClr val="bg1"/>
                </a:solidFill>
                <a:effectLst/>
                <a:latin typeface="Times New Roman" panose="02020603050405020304" pitchFamily="18" charset="0"/>
                <a:ea typeface="Times New Roman" panose="02020603050405020304" pitchFamily="18" charset="0"/>
              </a:rPr>
              <a:t>- Analizar las demoras existentes dentro el procedimiento.</a:t>
            </a:r>
          </a:p>
          <a:p>
            <a:pPr algn="just">
              <a:spcBef>
                <a:spcPts val="90"/>
              </a:spcBef>
            </a:pPr>
            <a:r>
              <a:rPr lang="es-ES" sz="2400" dirty="0">
                <a:solidFill>
                  <a:schemeClr val="bg1"/>
                </a:solidFill>
                <a:effectLst/>
                <a:latin typeface="Times New Roman" panose="02020603050405020304" pitchFamily="18" charset="0"/>
                <a:ea typeface="Times New Roman" panose="02020603050405020304" pitchFamily="18" charset="0"/>
              </a:rPr>
              <a:t>- Explicar el total proceso de vacunación en sí.</a:t>
            </a:r>
          </a:p>
          <a:p>
            <a:pPr algn="just">
              <a:spcBef>
                <a:spcPts val="90"/>
              </a:spcBef>
            </a:pPr>
            <a:r>
              <a:rPr lang="es-ES" sz="2400" dirty="0">
                <a:solidFill>
                  <a:schemeClr val="bg1"/>
                </a:solidFill>
                <a:effectLst/>
                <a:latin typeface="Times New Roman" panose="02020603050405020304" pitchFamily="18" charset="0"/>
                <a:ea typeface="Times New Roman" panose="02020603050405020304" pitchFamily="18" charset="0"/>
              </a:rPr>
              <a:t>-Analizar como sería el comportamiento del proceso corrigiendo  detalles identificados</a:t>
            </a:r>
            <a:r>
              <a:rPr lang="en-US" sz="2400" dirty="0">
                <a:solidFill>
                  <a:schemeClr val="bg1"/>
                </a:solidFill>
                <a:effectLst/>
                <a:latin typeface="Times New Roman" panose="02020603050405020304" pitchFamily="18" charset="0"/>
                <a:ea typeface="Times New Roman" panose="02020603050405020304" pitchFamily="18" charset="0"/>
              </a:rPr>
              <a:t> </a:t>
            </a:r>
            <a:endParaRPr lang="es-BO"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5597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6356979-3E5C-4E3F-A737-232E665F00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5</a:t>
            </a:fld>
            <a:endParaRPr lang="es-BO"/>
          </a:p>
        </p:txBody>
      </p:sp>
      <p:sp>
        <p:nvSpPr>
          <p:cNvPr id="4" name="CuadroTexto 3">
            <a:extLst>
              <a:ext uri="{FF2B5EF4-FFF2-40B4-BE49-F238E27FC236}">
                <a16:creationId xmlns:a16="http://schemas.microsoft.com/office/drawing/2014/main" id="{FDA273D1-B35D-4144-805D-28EE0035DE80}"/>
              </a:ext>
            </a:extLst>
          </p:cNvPr>
          <p:cNvSpPr txBox="1"/>
          <p:nvPr/>
        </p:nvSpPr>
        <p:spPr>
          <a:xfrm>
            <a:off x="776176" y="1148318"/>
            <a:ext cx="7123814" cy="2308324"/>
          </a:xfrm>
          <a:prstGeom prst="rect">
            <a:avLst/>
          </a:prstGeom>
          <a:noFill/>
        </p:spPr>
        <p:txBody>
          <a:bodyPr wrap="square">
            <a:spAutoFit/>
          </a:bodyPr>
          <a:lstStyle/>
          <a:p>
            <a:pPr marL="748665" marR="824230" algn="ctr">
              <a:spcAft>
                <a:spcPts val="0"/>
              </a:spcAft>
            </a:pPr>
            <a:r>
              <a:rPr lang="es-ES" sz="2400" u="sng" spc="50" dirty="0">
                <a:solidFill>
                  <a:schemeClr val="bg1"/>
                </a:solidFill>
                <a:effectLst/>
                <a:latin typeface="Times New Roman" panose="02020603050405020304" pitchFamily="18" charset="0"/>
                <a:ea typeface="Times New Roman" panose="02020603050405020304" pitchFamily="18" charset="0"/>
              </a:rPr>
              <a:t>III</a:t>
            </a:r>
            <a:r>
              <a:rPr lang="es-ES" sz="2400" u="sng" dirty="0">
                <a:solidFill>
                  <a:schemeClr val="bg1"/>
                </a:solidFill>
                <a:effectLst/>
                <a:latin typeface="Times New Roman" panose="02020603050405020304" pitchFamily="18" charset="0"/>
                <a:ea typeface="Times New Roman" panose="02020603050405020304" pitchFamily="18" charset="0"/>
              </a:rPr>
              <a:t>.  </a:t>
            </a:r>
            <a:r>
              <a:rPr lang="es-ES" sz="2400" u="sng" spc="45" dirty="0">
                <a:solidFill>
                  <a:schemeClr val="bg1"/>
                </a:solidFill>
                <a:effectLst/>
                <a:latin typeface="Times New Roman" panose="02020603050405020304" pitchFamily="18" charset="0"/>
                <a:ea typeface="Times New Roman" panose="02020603050405020304" pitchFamily="18" charset="0"/>
              </a:rPr>
              <a:t> ALCANC</a:t>
            </a:r>
            <a:r>
              <a:rPr lang="es-ES" sz="2400" u="sng" dirty="0">
                <a:solidFill>
                  <a:schemeClr val="bg1"/>
                </a:solidFill>
                <a:effectLst/>
                <a:latin typeface="Times New Roman" panose="02020603050405020304" pitchFamily="18" charset="0"/>
                <a:ea typeface="Times New Roman" panose="02020603050405020304" pitchFamily="18" charset="0"/>
              </a:rPr>
              <a:t>E</a:t>
            </a:r>
            <a:r>
              <a:rPr lang="es-ES" sz="2400" u="sng" spc="50" dirty="0">
                <a:solidFill>
                  <a:schemeClr val="bg1"/>
                </a:solidFill>
                <a:effectLst/>
                <a:latin typeface="Times New Roman" panose="02020603050405020304" pitchFamily="18" charset="0"/>
                <a:ea typeface="Times New Roman" panose="02020603050405020304" pitchFamily="18" charset="0"/>
              </a:rPr>
              <a:t> DEL P</a:t>
            </a:r>
            <a:r>
              <a:rPr lang="es-ES" sz="2400" u="sng" spc="20" dirty="0">
                <a:solidFill>
                  <a:schemeClr val="bg1"/>
                </a:solidFill>
                <a:effectLst/>
                <a:latin typeface="Times New Roman" panose="02020603050405020304" pitchFamily="18" charset="0"/>
                <a:ea typeface="Times New Roman" panose="02020603050405020304" pitchFamily="18" charset="0"/>
              </a:rPr>
              <a:t>R</a:t>
            </a:r>
            <a:r>
              <a:rPr lang="es-ES" sz="2400" u="sng" spc="10" dirty="0">
                <a:solidFill>
                  <a:schemeClr val="bg1"/>
                </a:solidFill>
                <a:effectLst/>
                <a:latin typeface="Times New Roman" panose="02020603050405020304" pitchFamily="18" charset="0"/>
                <a:ea typeface="Times New Roman" panose="02020603050405020304" pitchFamily="18" charset="0"/>
              </a:rPr>
              <a:t>O</a:t>
            </a:r>
            <a:r>
              <a:rPr lang="es-ES" sz="2400" u="sng" spc="50" dirty="0">
                <a:solidFill>
                  <a:schemeClr val="bg1"/>
                </a:solidFill>
                <a:effectLst/>
                <a:latin typeface="Times New Roman" panose="02020603050405020304" pitchFamily="18" charset="0"/>
                <a:ea typeface="Times New Roman" panose="02020603050405020304" pitchFamily="18" charset="0"/>
              </a:rPr>
              <a:t>YEC</a:t>
            </a:r>
            <a:r>
              <a:rPr lang="es-ES" sz="2400" u="sng" spc="35" dirty="0">
                <a:solidFill>
                  <a:schemeClr val="bg1"/>
                </a:solidFill>
                <a:effectLst/>
                <a:latin typeface="Times New Roman" panose="02020603050405020304" pitchFamily="18" charset="0"/>
                <a:ea typeface="Times New Roman" panose="02020603050405020304" pitchFamily="18" charset="0"/>
              </a:rPr>
              <a:t>T</a:t>
            </a:r>
            <a:r>
              <a:rPr lang="es-ES" sz="2400" u="sng" dirty="0">
                <a:solidFill>
                  <a:schemeClr val="bg1"/>
                </a:solidFill>
                <a:effectLst/>
                <a:latin typeface="Times New Roman" panose="02020603050405020304" pitchFamily="18" charset="0"/>
                <a:ea typeface="Times New Roman" panose="02020603050405020304" pitchFamily="18" charset="0"/>
              </a:rPr>
              <a:t>O</a:t>
            </a:r>
            <a:endParaRPr lang="es-BO" sz="2400" u="sng" dirty="0">
              <a:solidFill>
                <a:schemeClr val="bg1"/>
              </a:solidFill>
              <a:effectLst/>
              <a:latin typeface="Times New Roman" panose="02020603050405020304" pitchFamily="18" charset="0"/>
              <a:ea typeface="Times New Roman" panose="02020603050405020304" pitchFamily="18" charset="0"/>
            </a:endParaRPr>
          </a:p>
          <a:p>
            <a:r>
              <a:rPr lang="es-ES" sz="2400" dirty="0">
                <a:solidFill>
                  <a:schemeClr val="bg1"/>
                </a:solidFill>
                <a:effectLst/>
                <a:latin typeface="Times New Roman" panose="02020603050405020304" pitchFamily="18" charset="0"/>
                <a:ea typeface="Times New Roman" panose="02020603050405020304" pitchFamily="18" charset="0"/>
              </a:rPr>
              <a:t>El presente es un proyecto elaborado por la experiencia adquirida en los centros de vacunación, por lo cual se espera que se tome en cuenta las correcciones y sugerencias demostradas en los ejemplos y variables que presentamos</a:t>
            </a:r>
            <a:endParaRPr lang="es-BO" sz="2400" dirty="0">
              <a:solidFill>
                <a:schemeClr val="bg1"/>
              </a:solidFill>
            </a:endParaRPr>
          </a:p>
        </p:txBody>
      </p:sp>
    </p:spTree>
    <p:extLst>
      <p:ext uri="{BB962C8B-B14F-4D97-AF65-F5344CB8AC3E}">
        <p14:creationId xmlns:p14="http://schemas.microsoft.com/office/powerpoint/2010/main" val="4283150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F215CF8-7F08-4DF1-804B-136BA9238B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6</a:t>
            </a:fld>
            <a:endParaRPr lang="es-BO"/>
          </a:p>
        </p:txBody>
      </p:sp>
      <p:sp>
        <p:nvSpPr>
          <p:cNvPr id="4" name="CuadroTexto 3">
            <a:extLst>
              <a:ext uri="{FF2B5EF4-FFF2-40B4-BE49-F238E27FC236}">
                <a16:creationId xmlns:a16="http://schemas.microsoft.com/office/drawing/2014/main" id="{8D496252-F4FE-47CE-980F-EE5A1BF36300}"/>
              </a:ext>
            </a:extLst>
          </p:cNvPr>
          <p:cNvSpPr txBox="1"/>
          <p:nvPr/>
        </p:nvSpPr>
        <p:spPr>
          <a:xfrm>
            <a:off x="552893" y="999460"/>
            <a:ext cx="6741042" cy="3046988"/>
          </a:xfrm>
          <a:prstGeom prst="rect">
            <a:avLst/>
          </a:prstGeom>
          <a:noFill/>
        </p:spPr>
        <p:txBody>
          <a:bodyPr wrap="square">
            <a:spAutoFit/>
          </a:bodyPr>
          <a:lstStyle/>
          <a:p>
            <a:pPr marR="52705" indent="126365" algn="just">
              <a:spcBef>
                <a:spcPts val="255"/>
              </a:spcBef>
              <a:spcAft>
                <a:spcPts val="0"/>
              </a:spcAft>
            </a:pPr>
            <a:r>
              <a:rPr lang="es-ES" sz="2400" dirty="0">
                <a:solidFill>
                  <a:schemeClr val="bg1"/>
                </a:solidFill>
                <a:effectLst/>
                <a:latin typeface="Times New Roman" panose="02020603050405020304" pitchFamily="18" charset="0"/>
                <a:ea typeface="Times New Roman" panose="02020603050405020304" pitchFamily="18" charset="0"/>
              </a:rPr>
              <a:t>Este modelo debe ser capaz de adaptarse al procedimiento de vacunación actual en nuestra sociedad, obviamente salvando errores que pudieran aplicarse o no en dicho proceso, esto porque existen aun variables que podrían presentarse en el transcurso de la inmunización a las cuales deberíamos ser capaces de enfrentar y actuar eficazmente en beneficio general.</a:t>
            </a:r>
            <a:endParaRPr lang="es-BO"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39421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C1CF4CF-251C-4681-868C-D5E03D0C20F5}"/>
              </a:ext>
            </a:extLst>
          </p:cNvPr>
          <p:cNvSpPr>
            <a:spLocks noGrp="1"/>
          </p:cNvSpPr>
          <p:nvPr>
            <p:ph type="ctrTitle"/>
          </p:nvPr>
        </p:nvSpPr>
        <p:spPr>
          <a:xfrm>
            <a:off x="388089" y="226820"/>
            <a:ext cx="7735186" cy="1159800"/>
          </a:xfrm>
        </p:spPr>
        <p:txBody>
          <a:bodyPr/>
          <a:lstStyle/>
          <a:p>
            <a:r>
              <a:rPr lang="es-ES" sz="2800" dirty="0"/>
              <a:t>Procedimiento de vacunación en Cota Cota.</a:t>
            </a:r>
            <a:endParaRPr lang="es-BO" sz="2800" dirty="0"/>
          </a:p>
        </p:txBody>
      </p:sp>
      <p:sp>
        <p:nvSpPr>
          <p:cNvPr id="2" name="Marcador de número de diapositiva 1">
            <a:extLst>
              <a:ext uri="{FF2B5EF4-FFF2-40B4-BE49-F238E27FC236}">
                <a16:creationId xmlns:a16="http://schemas.microsoft.com/office/drawing/2014/main" id="{BBA3B883-A47F-4631-A70C-8726D17F527D}"/>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7</a:t>
            </a:fld>
            <a:endParaRPr lang="es-BO"/>
          </a:p>
        </p:txBody>
      </p:sp>
      <p:sp>
        <p:nvSpPr>
          <p:cNvPr id="4" name="Título 2">
            <a:extLst>
              <a:ext uri="{FF2B5EF4-FFF2-40B4-BE49-F238E27FC236}">
                <a16:creationId xmlns:a16="http://schemas.microsoft.com/office/drawing/2014/main" id="{33BC9286-C9C7-460F-BAC5-814308F54C6B}"/>
              </a:ext>
            </a:extLst>
          </p:cNvPr>
          <p:cNvSpPr txBox="1">
            <a:spLocks/>
          </p:cNvSpPr>
          <p:nvPr/>
        </p:nvSpPr>
        <p:spPr>
          <a:xfrm>
            <a:off x="388089" y="1411949"/>
            <a:ext cx="3179200" cy="312618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pPr algn="just"/>
            <a:r>
              <a:rPr lang="es-ES" sz="1400" dirty="0"/>
              <a:t>El paciente comienza el proceso haciendo fila en afueras del campus de la UMSA, ubicado en la calle 33 de Cota Cota. Con la fotocopia de su carnet de identidad en mano y si tuviese un justificativo de una enfermedad de base para registros del SEDES. </a:t>
            </a:r>
            <a:endParaRPr lang="es-BO" sz="1400" dirty="0"/>
          </a:p>
        </p:txBody>
      </p:sp>
      <p:pic>
        <p:nvPicPr>
          <p:cNvPr id="6" name="Imagen 5">
            <a:extLst>
              <a:ext uri="{FF2B5EF4-FFF2-40B4-BE49-F238E27FC236}">
                <a16:creationId xmlns:a16="http://schemas.microsoft.com/office/drawing/2014/main" id="{632BD506-508F-4E9B-AFE2-F48714BFADF4}"/>
              </a:ext>
            </a:extLst>
          </p:cNvPr>
          <p:cNvPicPr>
            <a:picLocks noChangeAspect="1"/>
          </p:cNvPicPr>
          <p:nvPr/>
        </p:nvPicPr>
        <p:blipFill>
          <a:blip r:embed="rId2"/>
          <a:stretch>
            <a:fillRect/>
          </a:stretch>
        </p:blipFill>
        <p:spPr>
          <a:xfrm>
            <a:off x="3746656" y="1411949"/>
            <a:ext cx="5250588" cy="2953456"/>
          </a:xfrm>
          <a:prstGeom prst="rect">
            <a:avLst/>
          </a:prstGeom>
        </p:spPr>
      </p:pic>
    </p:spTree>
    <p:extLst>
      <p:ext uri="{BB962C8B-B14F-4D97-AF65-F5344CB8AC3E}">
        <p14:creationId xmlns:p14="http://schemas.microsoft.com/office/powerpoint/2010/main" val="271136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0B830E4-671B-4F6C-8E59-A7137A863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8</a:t>
            </a:fld>
            <a:endParaRPr lang="es-BO"/>
          </a:p>
        </p:txBody>
      </p:sp>
      <p:sp>
        <p:nvSpPr>
          <p:cNvPr id="3" name="Título 2">
            <a:extLst>
              <a:ext uri="{FF2B5EF4-FFF2-40B4-BE49-F238E27FC236}">
                <a16:creationId xmlns:a16="http://schemas.microsoft.com/office/drawing/2014/main" id="{1B39A77A-9A7A-4CE3-AE63-C7757E3AA02D}"/>
              </a:ext>
            </a:extLst>
          </p:cNvPr>
          <p:cNvSpPr txBox="1">
            <a:spLocks/>
          </p:cNvSpPr>
          <p:nvPr/>
        </p:nvSpPr>
        <p:spPr>
          <a:xfrm>
            <a:off x="388089" y="226820"/>
            <a:ext cx="7735186"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solidFill>
                  <a:schemeClr val="bg1"/>
                </a:solidFill>
              </a:rPr>
              <a:t>Procedimiento de vacunación en Cota </a:t>
            </a:r>
            <a:r>
              <a:rPr lang="es-ES" sz="2800" dirty="0" err="1">
                <a:solidFill>
                  <a:schemeClr val="bg1"/>
                </a:solidFill>
              </a:rPr>
              <a:t>Cota</a:t>
            </a:r>
            <a:r>
              <a:rPr lang="es-ES" sz="2800" dirty="0">
                <a:solidFill>
                  <a:schemeClr val="bg1"/>
                </a:solidFill>
              </a:rPr>
              <a:t>.</a:t>
            </a:r>
            <a:endParaRPr lang="es-BO" sz="2800" dirty="0">
              <a:solidFill>
                <a:schemeClr val="bg1"/>
              </a:solidFill>
            </a:endParaRPr>
          </a:p>
        </p:txBody>
      </p:sp>
      <p:sp>
        <p:nvSpPr>
          <p:cNvPr id="4" name="Título 2">
            <a:extLst>
              <a:ext uri="{FF2B5EF4-FFF2-40B4-BE49-F238E27FC236}">
                <a16:creationId xmlns:a16="http://schemas.microsoft.com/office/drawing/2014/main" id="{2F91DF52-0973-4EC8-9C46-B20395607F0E}"/>
              </a:ext>
            </a:extLst>
          </p:cNvPr>
          <p:cNvSpPr txBox="1">
            <a:spLocks/>
          </p:cNvSpPr>
          <p:nvPr/>
        </p:nvSpPr>
        <p:spPr>
          <a:xfrm>
            <a:off x="235689" y="1519397"/>
            <a:ext cx="3963778" cy="28606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s-ES" sz="1600" dirty="0">
                <a:solidFill>
                  <a:schemeClr val="bg1"/>
                </a:solidFill>
              </a:rPr>
              <a:t>Una vez dentro, previa verificación de habilitación de vacunación, espera nuevamente antes de ingresar al área de Registros, cabe recalcar que esta espera es la cual analizaremos en este proyecto.</a:t>
            </a:r>
            <a:endParaRPr lang="es-BO" sz="2800" dirty="0"/>
          </a:p>
        </p:txBody>
      </p:sp>
      <p:pic>
        <p:nvPicPr>
          <p:cNvPr id="6" name="Imagen 5">
            <a:extLst>
              <a:ext uri="{FF2B5EF4-FFF2-40B4-BE49-F238E27FC236}">
                <a16:creationId xmlns:a16="http://schemas.microsoft.com/office/drawing/2014/main" id="{98AFB56F-49C8-4830-B37C-7228C01104E7}"/>
              </a:ext>
            </a:extLst>
          </p:cNvPr>
          <p:cNvPicPr>
            <a:picLocks noChangeAspect="1"/>
          </p:cNvPicPr>
          <p:nvPr/>
        </p:nvPicPr>
        <p:blipFill>
          <a:blip r:embed="rId2"/>
          <a:stretch>
            <a:fillRect/>
          </a:stretch>
        </p:blipFill>
        <p:spPr>
          <a:xfrm>
            <a:off x="4199466" y="1386620"/>
            <a:ext cx="4708845" cy="3126245"/>
          </a:xfrm>
          <a:prstGeom prst="rect">
            <a:avLst/>
          </a:prstGeom>
        </p:spPr>
      </p:pic>
    </p:spTree>
    <p:extLst>
      <p:ext uri="{BB962C8B-B14F-4D97-AF65-F5344CB8AC3E}">
        <p14:creationId xmlns:p14="http://schemas.microsoft.com/office/powerpoint/2010/main" val="401228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3CA0A9B-A860-4A30-8CC0-FF523D206E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BO" smtClean="0"/>
              <a:pPr marL="0" lvl="0" indent="0" algn="r" rtl="0">
                <a:spcBef>
                  <a:spcPts val="0"/>
                </a:spcBef>
                <a:spcAft>
                  <a:spcPts val="0"/>
                </a:spcAft>
                <a:buNone/>
              </a:pPr>
              <a:t>9</a:t>
            </a:fld>
            <a:endParaRPr lang="es-BO"/>
          </a:p>
        </p:txBody>
      </p:sp>
      <p:sp>
        <p:nvSpPr>
          <p:cNvPr id="3" name="Título 2">
            <a:extLst>
              <a:ext uri="{FF2B5EF4-FFF2-40B4-BE49-F238E27FC236}">
                <a16:creationId xmlns:a16="http://schemas.microsoft.com/office/drawing/2014/main" id="{0DB9323A-F65B-4F7B-8F98-F79B32754D00}"/>
              </a:ext>
            </a:extLst>
          </p:cNvPr>
          <p:cNvSpPr txBox="1">
            <a:spLocks/>
          </p:cNvSpPr>
          <p:nvPr/>
        </p:nvSpPr>
        <p:spPr>
          <a:xfrm>
            <a:off x="388089" y="226820"/>
            <a:ext cx="7735186" cy="1159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dirty="0">
                <a:solidFill>
                  <a:schemeClr val="bg1"/>
                </a:solidFill>
              </a:rPr>
              <a:t>Procedimiento de vacunación en Cota Cota.</a:t>
            </a:r>
            <a:endParaRPr lang="es-BO" sz="2800" dirty="0">
              <a:solidFill>
                <a:schemeClr val="bg1"/>
              </a:solidFill>
            </a:endParaRPr>
          </a:p>
        </p:txBody>
      </p:sp>
      <p:sp>
        <p:nvSpPr>
          <p:cNvPr id="4" name="Título 2">
            <a:extLst>
              <a:ext uri="{FF2B5EF4-FFF2-40B4-BE49-F238E27FC236}">
                <a16:creationId xmlns:a16="http://schemas.microsoft.com/office/drawing/2014/main" id="{911CBA2C-FF65-4D8E-94B6-EF3837CF3BA6}"/>
              </a:ext>
            </a:extLst>
          </p:cNvPr>
          <p:cNvSpPr txBox="1">
            <a:spLocks/>
          </p:cNvSpPr>
          <p:nvPr/>
        </p:nvSpPr>
        <p:spPr>
          <a:xfrm>
            <a:off x="472755" y="1286933"/>
            <a:ext cx="4234712" cy="278835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1800" dirty="0">
                <a:solidFill>
                  <a:schemeClr val="bg1"/>
                </a:solidFill>
              </a:rPr>
              <a:t>Ahora, dentro del área de Registros, el paciente pasa a una pc disponible de las 8 instaladas dentro de este ambiente. Dependiendo si dicha pc cuenta con una a 2 personas tanto para el llenado manual del registro como para el llenado virtual en las plataformas del SEDES, es que el paciente será atendido o no con celeridad. </a:t>
            </a:r>
            <a:endParaRPr lang="es-BO" sz="1800" dirty="0">
              <a:solidFill>
                <a:schemeClr val="bg1"/>
              </a:solidFill>
            </a:endParaRPr>
          </a:p>
        </p:txBody>
      </p:sp>
      <p:pic>
        <p:nvPicPr>
          <p:cNvPr id="6" name="Imagen 5">
            <a:extLst>
              <a:ext uri="{FF2B5EF4-FFF2-40B4-BE49-F238E27FC236}">
                <a16:creationId xmlns:a16="http://schemas.microsoft.com/office/drawing/2014/main" id="{921C1E73-7EC5-4BCE-9835-E3296AA6C362}"/>
              </a:ext>
            </a:extLst>
          </p:cNvPr>
          <p:cNvPicPr>
            <a:picLocks noChangeAspect="1"/>
          </p:cNvPicPr>
          <p:nvPr/>
        </p:nvPicPr>
        <p:blipFill>
          <a:blip r:embed="rId2"/>
          <a:stretch>
            <a:fillRect/>
          </a:stretch>
        </p:blipFill>
        <p:spPr>
          <a:xfrm>
            <a:off x="4707466" y="1196622"/>
            <a:ext cx="4048445" cy="3553229"/>
          </a:xfrm>
          <a:prstGeom prst="rect">
            <a:avLst/>
          </a:prstGeom>
        </p:spPr>
      </p:pic>
    </p:spTree>
    <p:extLst>
      <p:ext uri="{BB962C8B-B14F-4D97-AF65-F5344CB8AC3E}">
        <p14:creationId xmlns:p14="http://schemas.microsoft.com/office/powerpoint/2010/main" val="3926275261"/>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783</Words>
  <Application>Microsoft Office PowerPoint</Application>
  <PresentationFormat>Presentación en pantalla (16:9)</PresentationFormat>
  <Paragraphs>55</Paragraphs>
  <Slides>16</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Times New Roman</vt:lpstr>
      <vt:lpstr>Book Antiqua</vt:lpstr>
      <vt:lpstr>Muli</vt:lpstr>
      <vt:lpstr>Lexend Deca</vt:lpstr>
      <vt:lpstr>Arial</vt:lpstr>
      <vt:lpstr>Aliena template</vt:lpstr>
      <vt:lpstr>INF 271 TEORÍA DE SISTEMAS Y MODELOS  Modelo de vacunación en un centro de salud con 10 equipos   Univ. Fabio Juan Ramos Zapana</vt:lpstr>
      <vt:lpstr>Presentación de PowerPoint</vt:lpstr>
      <vt:lpstr>Presentación de PowerPoint</vt:lpstr>
      <vt:lpstr>Presentación de PowerPoint</vt:lpstr>
      <vt:lpstr>Presentación de PowerPoint</vt:lpstr>
      <vt:lpstr>Presentación de PowerPoint</vt:lpstr>
      <vt:lpstr>Procedimiento de vacunación en Cota Cota.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 163 INGENIERÍA DE SOFTWARE  Paralelo “B” Lic. Gloria Cardenas</dc:title>
  <dc:creator>Mc. Elias</dc:creator>
  <cp:lastModifiedBy>fabio ramos zapana</cp:lastModifiedBy>
  <cp:revision>37</cp:revision>
  <dcterms:modified xsi:type="dcterms:W3CDTF">2021-06-18T15:33:48Z</dcterms:modified>
</cp:coreProperties>
</file>